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7"/>
  </p:notesMasterIdLst>
  <p:sldIdLst>
    <p:sldId id="278" r:id="rId2"/>
    <p:sldId id="257" r:id="rId3"/>
    <p:sldId id="258" r:id="rId4"/>
    <p:sldId id="280" r:id="rId5"/>
    <p:sldId id="260" r:id="rId6"/>
    <p:sldId id="261" r:id="rId7"/>
    <p:sldId id="262" r:id="rId8"/>
    <p:sldId id="282" r:id="rId9"/>
    <p:sldId id="284" r:id="rId10"/>
    <p:sldId id="283" r:id="rId11"/>
    <p:sldId id="285" r:id="rId12"/>
    <p:sldId id="288" r:id="rId13"/>
    <p:sldId id="266" r:id="rId14"/>
    <p:sldId id="267" r:id="rId15"/>
    <p:sldId id="281" r:id="rId16"/>
    <p:sldId id="286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90" r:id="rId26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94605" autoAdjust="0"/>
  </p:normalViewPr>
  <p:slideViewPr>
    <p:cSldViewPr snapToGrid="0">
      <p:cViewPr varScale="1">
        <p:scale>
          <a:sx n="107" d="100"/>
          <a:sy n="107" d="100"/>
        </p:scale>
        <p:origin x="754" y="8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2088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e5db27670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e5db27670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e5e751a346_1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e5e751a346_1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15167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e5e751a34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e5e751a34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e5e751a346_1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e5e751a346_1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e5db276706_0_3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e5db276706_0_3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e5db276706_0_3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e5db276706_0_3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640518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e5db276706_0_3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e5db276706_0_3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667164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e5db276706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e5db276706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e5db276706_0_4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e5db276706_0_4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e5db276706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e5db276706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e5db276706_0_4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e5db276706_0_4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e5db276706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e5db276706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e5db276706_0_4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e5db276706_0_4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e5db276706_0_4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e5db276706_0_4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e5db276706_0_5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e5db276706_0_5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e5db276706_0_5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e5db276706_0_5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e5db276706_0_5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e5db276706_0_5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49620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e5db276706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e5db276706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e5e751a346_1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e5e751a346_1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e5e751a346_1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e5e751a346_1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e5e751a346_1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e5e751a346_1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92163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e5e751a346_1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e5e751a346_1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599658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e5e751a346_1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e5e751a346_1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36220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Diapositiva titolo">
    <p:bg>
      <p:bgPr>
        <a:blipFill dpi="0" rotWithShape="1">
          <a:blip r:embed="rId2">
            <a:lum/>
          </a:blip>
          <a:srcRect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270115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60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jp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2">
            <a:extLst>
              <a:ext uri="{FF2B5EF4-FFF2-40B4-BE49-F238E27FC236}">
                <a16:creationId xmlns:a16="http://schemas.microsoft.com/office/drawing/2014/main" id="{65A94B0D-DD9F-466E-B03F-7F5C516BBC15}"/>
              </a:ext>
            </a:extLst>
          </p:cNvPr>
          <p:cNvSpPr/>
          <p:nvPr/>
        </p:nvSpPr>
        <p:spPr>
          <a:xfrm>
            <a:off x="1678781" y="1"/>
            <a:ext cx="7128427" cy="12666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it-IT" sz="1050" spc="75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Università degli Studi di Milano Bicocca</a:t>
            </a:r>
          </a:p>
          <a:p>
            <a:pPr>
              <a:lnSpc>
                <a:spcPct val="150000"/>
              </a:lnSpc>
            </a:pPr>
            <a:r>
              <a:rPr lang="it-IT" sz="1050" b="1" spc="75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Scuola di Scienze</a:t>
            </a:r>
          </a:p>
          <a:p>
            <a:pPr>
              <a:lnSpc>
                <a:spcPct val="150000"/>
              </a:lnSpc>
            </a:pPr>
            <a:r>
              <a:rPr lang="it-IT" sz="1050" b="1" spc="75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Dipartimento di Informatica, Sistemistica e Comunicazione</a:t>
            </a:r>
          </a:p>
          <a:p>
            <a:pPr>
              <a:lnSpc>
                <a:spcPct val="150000"/>
              </a:lnSpc>
            </a:pPr>
            <a:r>
              <a:rPr lang="it-IT" sz="1050" b="1" spc="75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Corso di laurea in Informatica</a:t>
            </a:r>
          </a:p>
        </p:txBody>
      </p:sp>
      <p:pic>
        <p:nvPicPr>
          <p:cNvPr id="5" name="Immagine 4" descr="C:\WINNT\Profiles\poweruser\Desktop\bicocca (1).gif">
            <a:extLst>
              <a:ext uri="{FF2B5EF4-FFF2-40B4-BE49-F238E27FC236}">
                <a16:creationId xmlns:a16="http://schemas.microsoft.com/office/drawing/2014/main" id="{07F0F5FC-EE1F-4D24-82F8-26CB9E0B8586}"/>
              </a:ext>
            </a:extLst>
          </p:cNvPr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6229" y="161828"/>
            <a:ext cx="919163" cy="942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ttangolo 6">
            <a:extLst>
              <a:ext uri="{FF2B5EF4-FFF2-40B4-BE49-F238E27FC236}">
                <a16:creationId xmlns:a16="http://schemas.microsoft.com/office/drawing/2014/main" id="{AD1F8A9B-5E33-4DC7-9A91-4F13ACDC0EB8}"/>
              </a:ext>
            </a:extLst>
          </p:cNvPr>
          <p:cNvSpPr/>
          <p:nvPr/>
        </p:nvSpPr>
        <p:spPr>
          <a:xfrm>
            <a:off x="532371" y="2079620"/>
            <a:ext cx="8079260" cy="5457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</a:pPr>
            <a:r>
              <a:rPr lang="it" sz="2800" dirty="0">
                <a:solidFill>
                  <a:schemeClr val="tx1"/>
                </a:solidFill>
              </a:rPr>
              <a:t>Human </a:t>
            </a:r>
            <a:r>
              <a:rPr lang="it-IT" sz="2800" dirty="0">
                <a:solidFill>
                  <a:schemeClr val="tx1"/>
                </a:solidFill>
              </a:rPr>
              <a:t>S</a:t>
            </a:r>
            <a:r>
              <a:rPr lang="it" sz="2800" dirty="0">
                <a:solidFill>
                  <a:schemeClr val="tx1"/>
                </a:solidFill>
              </a:rPr>
              <a:t>kin Detection in </a:t>
            </a:r>
            <a:r>
              <a:rPr lang="it-IT" sz="2800" dirty="0">
                <a:solidFill>
                  <a:schemeClr val="tx1"/>
                </a:solidFill>
              </a:rPr>
              <a:t>C</a:t>
            </a:r>
            <a:r>
              <a:rPr lang="it" sz="2800" dirty="0">
                <a:solidFill>
                  <a:schemeClr val="tx1"/>
                </a:solidFill>
              </a:rPr>
              <a:t>olor </a:t>
            </a:r>
            <a:r>
              <a:rPr lang="it-IT" sz="2800" dirty="0">
                <a:solidFill>
                  <a:schemeClr val="tx1"/>
                </a:solidFill>
              </a:rPr>
              <a:t>I</a:t>
            </a:r>
            <a:r>
              <a:rPr lang="it" sz="2800" dirty="0">
                <a:solidFill>
                  <a:schemeClr val="tx1"/>
                </a:solidFill>
              </a:rPr>
              <a:t>mages</a:t>
            </a:r>
            <a:endParaRPr lang="it-IT" sz="2700" spc="225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E75C3CF4-6409-46C9-A812-576460F052E7}"/>
              </a:ext>
            </a:extLst>
          </p:cNvPr>
          <p:cNvSpPr/>
          <p:nvPr/>
        </p:nvSpPr>
        <p:spPr>
          <a:xfrm>
            <a:off x="5946958" y="4060748"/>
            <a:ext cx="2664673" cy="634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</a:pPr>
            <a:r>
              <a:rPr lang="it-IT" sz="1050" b="1" i="1" dirty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Relazione della prova finale di: </a:t>
            </a:r>
          </a:p>
          <a:p>
            <a:pPr>
              <a:lnSpc>
                <a:spcPct val="115000"/>
              </a:lnSpc>
            </a:pPr>
            <a:r>
              <a:rPr lang="it-IT" sz="1050" dirty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Michele POZZI</a:t>
            </a:r>
          </a:p>
          <a:p>
            <a:pPr>
              <a:lnSpc>
                <a:spcPct val="115000"/>
              </a:lnSpc>
            </a:pPr>
            <a:r>
              <a:rPr lang="it-IT" sz="1050" dirty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Matricola 845727</a:t>
            </a:r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15D9107C-0ED3-4D6A-87CC-462024C0681F}"/>
              </a:ext>
            </a:extLst>
          </p:cNvPr>
          <p:cNvSpPr/>
          <p:nvPr/>
        </p:nvSpPr>
        <p:spPr>
          <a:xfrm>
            <a:off x="652742" y="4193477"/>
            <a:ext cx="2959728" cy="448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</a:pPr>
            <a:r>
              <a:rPr lang="it-IT" sz="1050" b="1" i="1" dirty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Relatore: </a:t>
            </a:r>
            <a:r>
              <a:rPr lang="it-IT" sz="1050" dirty="0"/>
              <a:t>Prof. Raimondo Schettini </a:t>
            </a:r>
            <a:endParaRPr lang="it-IT" sz="1050" dirty="0">
              <a:solidFill>
                <a:schemeClr val="tx1"/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15000"/>
              </a:lnSpc>
            </a:pPr>
            <a:r>
              <a:rPr lang="it-IT" sz="1050" b="1" i="1" dirty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Co-relatore: </a:t>
            </a:r>
            <a:r>
              <a:rPr lang="it-IT" sz="1050" dirty="0"/>
              <a:t>Dr. Mirko Agarla</a:t>
            </a:r>
            <a:endParaRPr lang="it-IT" sz="1050" dirty="0">
              <a:solidFill>
                <a:schemeClr val="tx1"/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3" name="Connettore diritto 12">
            <a:extLst>
              <a:ext uri="{FF2B5EF4-FFF2-40B4-BE49-F238E27FC236}">
                <a16:creationId xmlns:a16="http://schemas.microsoft.com/office/drawing/2014/main" id="{E16D46ED-D0D6-4DCD-BE83-F8F0FCC33ED8}"/>
              </a:ext>
            </a:extLst>
          </p:cNvPr>
          <p:cNvCxnSpPr>
            <a:cxnSpLocks/>
          </p:cNvCxnSpPr>
          <p:nvPr/>
        </p:nvCxnSpPr>
        <p:spPr>
          <a:xfrm>
            <a:off x="0" y="1343609"/>
            <a:ext cx="9144000" cy="0"/>
          </a:xfrm>
          <a:prstGeom prst="line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</a:ln>
          <a:effectLst>
            <a:glow rad="12700">
              <a:schemeClr val="accent1">
                <a:alpha val="97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ttore diritto 14">
            <a:extLst>
              <a:ext uri="{FF2B5EF4-FFF2-40B4-BE49-F238E27FC236}">
                <a16:creationId xmlns:a16="http://schemas.microsoft.com/office/drawing/2014/main" id="{CBD08C85-24BA-4560-B3E2-CAB8C50BF6A9}"/>
              </a:ext>
            </a:extLst>
          </p:cNvPr>
          <p:cNvCxnSpPr>
            <a:cxnSpLocks/>
          </p:cNvCxnSpPr>
          <p:nvPr/>
        </p:nvCxnSpPr>
        <p:spPr>
          <a:xfrm>
            <a:off x="0" y="3809720"/>
            <a:ext cx="9144000" cy="0"/>
          </a:xfrm>
          <a:prstGeom prst="line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</a:ln>
          <a:effectLst>
            <a:glow rad="12700">
              <a:schemeClr val="accent1">
                <a:alpha val="97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ttangolo 11">
            <a:extLst>
              <a:ext uri="{FF2B5EF4-FFF2-40B4-BE49-F238E27FC236}">
                <a16:creationId xmlns:a16="http://schemas.microsoft.com/office/drawing/2014/main" id="{68D621C3-BC9C-4FF4-A973-C56B0E6B2FED}"/>
              </a:ext>
            </a:extLst>
          </p:cNvPr>
          <p:cNvSpPr/>
          <p:nvPr/>
        </p:nvSpPr>
        <p:spPr>
          <a:xfrm>
            <a:off x="3092136" y="4705818"/>
            <a:ext cx="2959728" cy="262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</a:pPr>
            <a:r>
              <a:rPr lang="it-IT" sz="1050" b="1" dirty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Anno Accademico 2020-2021</a:t>
            </a:r>
            <a:endParaRPr lang="it-IT" sz="1050" dirty="0">
              <a:solidFill>
                <a:schemeClr val="tx1"/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54905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137" y="2775425"/>
            <a:ext cx="4626575" cy="2158276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1600" dirty="0"/>
              <a:t>Skin detection is a </a:t>
            </a:r>
            <a:r>
              <a:rPr lang="it" sz="1600" b="1" dirty="0"/>
              <a:t>binary classification problem</a:t>
            </a:r>
            <a:r>
              <a:rPr lang="it" sz="1600" dirty="0"/>
              <a:t>: the pixels of an image must be divided between skin and non-skin classes.</a:t>
            </a:r>
            <a:endParaRPr sz="1600"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1600" dirty="0"/>
              <a:t>One of several ways to categorize methods is to group them according to how the pixel classification is done.</a:t>
            </a:r>
            <a:endParaRPr sz="1600"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600" dirty="0"/>
          </a:p>
        </p:txBody>
      </p:sp>
      <p:sp>
        <p:nvSpPr>
          <p:cNvPr id="110" name="Google Shape;110;p19"/>
          <p:cNvSpPr/>
          <p:nvPr/>
        </p:nvSpPr>
        <p:spPr>
          <a:xfrm>
            <a:off x="4010688" y="3991025"/>
            <a:ext cx="1006500" cy="3033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E9A536F8-AD0F-46CE-936B-8031224A810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10</a:t>
            </a:fld>
            <a:endParaRPr lang="it-IT"/>
          </a:p>
        </p:txBody>
      </p:sp>
      <p:sp>
        <p:nvSpPr>
          <p:cNvPr id="9" name="Google Shape;100;p18">
            <a:extLst>
              <a:ext uri="{FF2B5EF4-FFF2-40B4-BE49-F238E27FC236}">
                <a16:creationId xmlns:a16="http://schemas.microsoft.com/office/drawing/2014/main" id="{4A34407C-9904-4FFD-9FF3-2AA62F04CDE8}"/>
              </a:ext>
            </a:extLst>
          </p:cNvPr>
          <p:cNvSpPr txBox="1"/>
          <p:nvPr/>
        </p:nvSpPr>
        <p:spPr>
          <a:xfrm>
            <a:off x="5756258" y="2546825"/>
            <a:ext cx="2716200" cy="1384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n-US" sz="1300" b="1" dirty="0"/>
              <a:t>Ensemble </a:t>
            </a:r>
            <a:r>
              <a:rPr lang="en-US" sz="1300" dirty="0"/>
              <a:t>approaches use the classifications from different </a:t>
            </a:r>
            <a:r>
              <a:rPr lang="en-US" sz="1300" u="sng" dirty="0"/>
              <a:t>independent</a:t>
            </a:r>
            <a:r>
              <a:rPr lang="en-US" sz="1300" dirty="0"/>
              <a:t> machine learning </a:t>
            </a:r>
            <a:r>
              <a:rPr lang="en-US" sz="1300" u="sng" dirty="0"/>
              <a:t>models</a:t>
            </a:r>
            <a:r>
              <a:rPr lang="en-US" sz="1300" dirty="0"/>
              <a:t> trained on the same data, as votes for determining the best classification.</a:t>
            </a:r>
          </a:p>
        </p:txBody>
      </p:sp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8C658834-FE61-4795-BB09-ED756020D49B}"/>
              </a:ext>
            </a:extLst>
          </p:cNvPr>
          <p:cNvCxnSpPr>
            <a:cxnSpLocks/>
          </p:cNvCxnSpPr>
          <p:nvPr/>
        </p:nvCxnSpPr>
        <p:spPr>
          <a:xfrm>
            <a:off x="0" y="707230"/>
            <a:ext cx="9144000" cy="0"/>
          </a:xfrm>
          <a:prstGeom prst="line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</a:ln>
          <a:effectLst>
            <a:glow rad="12700">
              <a:schemeClr val="accent1">
                <a:alpha val="97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Google Shape;60;p14">
            <a:extLst>
              <a:ext uri="{FF2B5EF4-FFF2-40B4-BE49-F238E27FC236}">
                <a16:creationId xmlns:a16="http://schemas.microsoft.com/office/drawing/2014/main" id="{8821300B-255B-47A7-8A65-4B2EC265032C}"/>
              </a:ext>
            </a:extLst>
          </p:cNvPr>
          <p:cNvSpPr txBox="1">
            <a:spLocks/>
          </p:cNvSpPr>
          <p:nvPr/>
        </p:nvSpPr>
        <p:spPr>
          <a:xfrm>
            <a:off x="311700" y="107155"/>
            <a:ext cx="8520600" cy="6000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it" sz="2400" dirty="0">
                <a:latin typeface="Consolas" panose="020B0609020204030204" pitchFamily="49" charset="0"/>
                <a:cs typeface="Consolas" panose="020B0609020204030204" pitchFamily="49" charset="0"/>
              </a:rPr>
              <a:t>State of the </a:t>
            </a:r>
            <a:r>
              <a:rPr lang="it-IT" sz="2400" dirty="0"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it" sz="2400" dirty="0">
                <a:latin typeface="Consolas" panose="020B0609020204030204" pitchFamily="49" charset="0"/>
                <a:cs typeface="Consolas" panose="020B0609020204030204" pitchFamily="49" charset="0"/>
              </a:rPr>
              <a:t>rt: </a:t>
            </a:r>
            <a:r>
              <a:rPr lang="it-IT" sz="2400" dirty="0">
                <a:latin typeface="Consolas" panose="020B0609020204030204" pitchFamily="49" charset="0"/>
                <a:cs typeface="Consolas" panose="020B0609020204030204" pitchFamily="49" charset="0"/>
              </a:rPr>
              <a:t>Ensemble</a:t>
            </a:r>
          </a:p>
        </p:txBody>
      </p:sp>
    </p:spTree>
    <p:extLst>
      <p:ext uri="{BB962C8B-B14F-4D97-AF65-F5344CB8AC3E}">
        <p14:creationId xmlns:p14="http://schemas.microsoft.com/office/powerpoint/2010/main" val="14946068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137" y="2775425"/>
            <a:ext cx="4626575" cy="2158276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1600" dirty="0"/>
              <a:t>Skin detection is a </a:t>
            </a:r>
            <a:r>
              <a:rPr lang="it" sz="1600" b="1" dirty="0"/>
              <a:t>binary classification problem</a:t>
            </a:r>
            <a:r>
              <a:rPr lang="it" sz="1600" dirty="0"/>
              <a:t>: the pixels of an image must be divided between skin and non-skin classes.</a:t>
            </a:r>
            <a:endParaRPr sz="1600"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1600" dirty="0"/>
              <a:t>One of several ways to categorize methods is to group them according to how the pixel classification is done.</a:t>
            </a:r>
            <a:endParaRPr sz="1600"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600" dirty="0"/>
          </a:p>
        </p:txBody>
      </p:sp>
      <p:sp>
        <p:nvSpPr>
          <p:cNvPr id="110" name="Google Shape;110;p19"/>
          <p:cNvSpPr/>
          <p:nvPr/>
        </p:nvSpPr>
        <p:spPr>
          <a:xfrm>
            <a:off x="2039011" y="4599638"/>
            <a:ext cx="1204251" cy="3033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E9A536F8-AD0F-46CE-936B-8031224A810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11</a:t>
            </a:fld>
            <a:endParaRPr lang="it-IT"/>
          </a:p>
        </p:txBody>
      </p:sp>
      <p:sp>
        <p:nvSpPr>
          <p:cNvPr id="9" name="Google Shape;100;p18">
            <a:extLst>
              <a:ext uri="{FF2B5EF4-FFF2-40B4-BE49-F238E27FC236}">
                <a16:creationId xmlns:a16="http://schemas.microsoft.com/office/drawing/2014/main" id="{E2351545-28B7-4F99-86AB-456A3F5ADF72}"/>
              </a:ext>
            </a:extLst>
          </p:cNvPr>
          <p:cNvSpPr txBox="1"/>
          <p:nvPr/>
        </p:nvSpPr>
        <p:spPr>
          <a:xfrm>
            <a:off x="5756258" y="2546825"/>
            <a:ext cx="2716200" cy="9848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n-US" sz="1300" b="1" dirty="0"/>
              <a:t>Hybrid </a:t>
            </a:r>
            <a:r>
              <a:rPr lang="en-US" sz="1300" dirty="0"/>
              <a:t>approaches make use of different classification techniques </a:t>
            </a:r>
            <a:r>
              <a:rPr lang="en-US" sz="1300" u="sng" dirty="0"/>
              <a:t>that work together</a:t>
            </a:r>
            <a:r>
              <a:rPr lang="en-US" sz="1300" dirty="0"/>
              <a:t> to perform the final classification.</a:t>
            </a:r>
          </a:p>
        </p:txBody>
      </p:sp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BA211D3B-BE53-4C69-9E44-ACC6C2804BC0}"/>
              </a:ext>
            </a:extLst>
          </p:cNvPr>
          <p:cNvCxnSpPr>
            <a:cxnSpLocks/>
          </p:cNvCxnSpPr>
          <p:nvPr/>
        </p:nvCxnSpPr>
        <p:spPr>
          <a:xfrm>
            <a:off x="0" y="707230"/>
            <a:ext cx="9144000" cy="0"/>
          </a:xfrm>
          <a:prstGeom prst="line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</a:ln>
          <a:effectLst>
            <a:glow rad="12700">
              <a:schemeClr val="accent1">
                <a:alpha val="97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Google Shape;60;p14">
            <a:extLst>
              <a:ext uri="{FF2B5EF4-FFF2-40B4-BE49-F238E27FC236}">
                <a16:creationId xmlns:a16="http://schemas.microsoft.com/office/drawing/2014/main" id="{55900089-356C-433F-81DC-24413ACA1626}"/>
              </a:ext>
            </a:extLst>
          </p:cNvPr>
          <p:cNvSpPr txBox="1">
            <a:spLocks/>
          </p:cNvSpPr>
          <p:nvPr/>
        </p:nvSpPr>
        <p:spPr>
          <a:xfrm>
            <a:off x="311700" y="107155"/>
            <a:ext cx="8520600" cy="6000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it" sz="2400" dirty="0">
                <a:latin typeface="Consolas" panose="020B0609020204030204" pitchFamily="49" charset="0"/>
                <a:cs typeface="Consolas" panose="020B0609020204030204" pitchFamily="49" charset="0"/>
              </a:rPr>
              <a:t>State of the </a:t>
            </a:r>
            <a:r>
              <a:rPr lang="it-IT" sz="2400" dirty="0"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it" sz="2400" dirty="0">
                <a:latin typeface="Consolas" panose="020B0609020204030204" pitchFamily="49" charset="0"/>
                <a:cs typeface="Consolas" panose="020B0609020204030204" pitchFamily="49" charset="0"/>
              </a:rPr>
              <a:t>rt: </a:t>
            </a:r>
            <a:r>
              <a:rPr lang="it-IT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Hybrid</a:t>
            </a:r>
            <a:endParaRPr lang="it-IT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90534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2"/>
          <p:cNvSpPr/>
          <p:nvPr/>
        </p:nvSpPr>
        <p:spPr>
          <a:xfrm>
            <a:off x="6654198" y="752530"/>
            <a:ext cx="994500" cy="572700"/>
          </a:xfrm>
          <a:prstGeom prst="flowChartProcess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Metrics</a:t>
            </a:r>
            <a:endParaRPr/>
          </a:p>
        </p:txBody>
      </p:sp>
      <p:sp>
        <p:nvSpPr>
          <p:cNvPr id="163" name="Google Shape;163;p22"/>
          <p:cNvSpPr/>
          <p:nvPr/>
        </p:nvSpPr>
        <p:spPr>
          <a:xfrm>
            <a:off x="4545934" y="1315073"/>
            <a:ext cx="1491912" cy="1078812"/>
          </a:xfrm>
          <a:prstGeom prst="flowChartMultidocumen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3 skin tone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sub-datasets</a:t>
            </a:r>
            <a:endParaRPr/>
          </a:p>
        </p:txBody>
      </p:sp>
      <p:sp>
        <p:nvSpPr>
          <p:cNvPr id="164" name="Google Shape;164;p22"/>
          <p:cNvSpPr/>
          <p:nvPr/>
        </p:nvSpPr>
        <p:spPr>
          <a:xfrm>
            <a:off x="7102759" y="2471850"/>
            <a:ext cx="1491900" cy="400200"/>
          </a:xfrm>
          <a:prstGeom prst="flowChartProcess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dirty="0"/>
              <a:t>Single dataset evaluation</a:t>
            </a:r>
            <a:endParaRPr dirty="0"/>
          </a:p>
        </p:txBody>
      </p:sp>
      <p:sp>
        <p:nvSpPr>
          <p:cNvPr id="165" name="Google Shape;165;p22"/>
          <p:cNvSpPr/>
          <p:nvPr/>
        </p:nvSpPr>
        <p:spPr>
          <a:xfrm>
            <a:off x="7102759" y="3089700"/>
            <a:ext cx="1491900" cy="400200"/>
          </a:xfrm>
          <a:prstGeom prst="flowChartProcess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dirty="0"/>
              <a:t>Cross dataset evaluation</a:t>
            </a:r>
            <a:endParaRPr dirty="0"/>
          </a:p>
        </p:txBody>
      </p:sp>
      <p:sp>
        <p:nvSpPr>
          <p:cNvPr id="166" name="Google Shape;166;p22"/>
          <p:cNvSpPr/>
          <p:nvPr/>
        </p:nvSpPr>
        <p:spPr>
          <a:xfrm>
            <a:off x="7102759" y="3604650"/>
            <a:ext cx="1491900" cy="572725"/>
          </a:xfrm>
          <a:prstGeom prst="flowChartProcess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dirty="0">
                <a:solidFill>
                  <a:schemeClr val="dk1"/>
                </a:solidFill>
              </a:rPr>
              <a:t>Inference time evaluation</a:t>
            </a:r>
            <a:endParaRPr dirty="0"/>
          </a:p>
        </p:txBody>
      </p:sp>
      <p:sp>
        <p:nvSpPr>
          <p:cNvPr id="168" name="Google Shape;168;p22"/>
          <p:cNvSpPr/>
          <p:nvPr/>
        </p:nvSpPr>
        <p:spPr>
          <a:xfrm>
            <a:off x="5824384" y="3010500"/>
            <a:ext cx="587400" cy="595500"/>
          </a:xfrm>
          <a:prstGeom prst="flowChartConnector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3200"/>
              <a:t>+</a:t>
            </a:r>
            <a:endParaRPr sz="3200"/>
          </a:p>
        </p:txBody>
      </p:sp>
      <p:cxnSp>
        <p:nvCxnSpPr>
          <p:cNvPr id="178" name="Google Shape;178;p22"/>
          <p:cNvCxnSpPr>
            <a:cxnSpLocks/>
            <a:stCxn id="168" idx="6"/>
            <a:endCxn id="164" idx="1"/>
          </p:cNvCxnSpPr>
          <p:nvPr/>
        </p:nvCxnSpPr>
        <p:spPr>
          <a:xfrm rot="10800000" flipH="1">
            <a:off x="6411784" y="2671950"/>
            <a:ext cx="690900" cy="636300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79" name="Google Shape;179;p22"/>
          <p:cNvCxnSpPr>
            <a:cxnSpLocks/>
            <a:stCxn id="168" idx="6"/>
            <a:endCxn id="165" idx="1"/>
          </p:cNvCxnSpPr>
          <p:nvPr/>
        </p:nvCxnSpPr>
        <p:spPr>
          <a:xfrm rot="10800000" flipH="1">
            <a:off x="6411784" y="3289950"/>
            <a:ext cx="690900" cy="18300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80" name="Google Shape;180;p22"/>
          <p:cNvCxnSpPr>
            <a:cxnSpLocks/>
            <a:stCxn id="168" idx="6"/>
            <a:endCxn id="166" idx="1"/>
          </p:cNvCxnSpPr>
          <p:nvPr/>
        </p:nvCxnSpPr>
        <p:spPr>
          <a:xfrm>
            <a:off x="6411784" y="3308250"/>
            <a:ext cx="690900" cy="582900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81" name="Google Shape;181;p22"/>
          <p:cNvSpPr txBox="1"/>
          <p:nvPr/>
        </p:nvSpPr>
        <p:spPr>
          <a:xfrm>
            <a:off x="1590172" y="3984472"/>
            <a:ext cx="9027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900" dirty="0"/>
              <a:t>categorization </a:t>
            </a:r>
            <a:endParaRPr sz="900" dirty="0"/>
          </a:p>
        </p:txBody>
      </p:sp>
      <p:sp>
        <p:nvSpPr>
          <p:cNvPr id="182" name="Google Shape;182;p22"/>
          <p:cNvSpPr txBox="1"/>
          <p:nvPr/>
        </p:nvSpPr>
        <p:spPr>
          <a:xfrm>
            <a:off x="1574098" y="2055943"/>
            <a:ext cx="9027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900"/>
              <a:t>categorization </a:t>
            </a:r>
            <a:endParaRPr sz="900"/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06E2F96D-F846-4540-A411-2CB0A28D106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12</a:t>
            </a:fld>
            <a:endParaRPr lang="it-IT"/>
          </a:p>
        </p:txBody>
      </p:sp>
      <p:cxnSp>
        <p:nvCxnSpPr>
          <p:cNvPr id="31" name="Connettore diritto 30">
            <a:extLst>
              <a:ext uri="{FF2B5EF4-FFF2-40B4-BE49-F238E27FC236}">
                <a16:creationId xmlns:a16="http://schemas.microsoft.com/office/drawing/2014/main" id="{9C3AD864-F4B6-4377-BC3A-359F2D571822}"/>
              </a:ext>
            </a:extLst>
          </p:cNvPr>
          <p:cNvCxnSpPr>
            <a:cxnSpLocks/>
          </p:cNvCxnSpPr>
          <p:nvPr/>
        </p:nvCxnSpPr>
        <p:spPr>
          <a:xfrm>
            <a:off x="0" y="707230"/>
            <a:ext cx="9144000" cy="0"/>
          </a:xfrm>
          <a:prstGeom prst="line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</a:ln>
          <a:effectLst>
            <a:glow rad="12700">
              <a:schemeClr val="accent1">
                <a:alpha val="97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Google Shape;60;p14">
            <a:extLst>
              <a:ext uri="{FF2B5EF4-FFF2-40B4-BE49-F238E27FC236}">
                <a16:creationId xmlns:a16="http://schemas.microsoft.com/office/drawing/2014/main" id="{5E30C5FC-F6EA-4275-915B-8316CF4443EB}"/>
              </a:ext>
            </a:extLst>
          </p:cNvPr>
          <p:cNvSpPr txBox="1">
            <a:spLocks/>
          </p:cNvSpPr>
          <p:nvPr/>
        </p:nvSpPr>
        <p:spPr>
          <a:xfrm>
            <a:off x="311700" y="107155"/>
            <a:ext cx="8520600" cy="6000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it" sz="2400" dirty="0">
                <a:latin typeface="Consolas" panose="020B0609020204030204" pitchFamily="49" charset="0"/>
                <a:cs typeface="Consolas" panose="020B0609020204030204" pitchFamily="49" charset="0"/>
              </a:rPr>
              <a:t>Methodological </a:t>
            </a:r>
            <a:r>
              <a:rPr lang="it-IT" sz="2400" dirty="0"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it" sz="2400" dirty="0">
                <a:latin typeface="Consolas" panose="020B0609020204030204" pitchFamily="49" charset="0"/>
                <a:cs typeface="Consolas" panose="020B0609020204030204" pitchFamily="49" charset="0"/>
              </a:rPr>
              <a:t>pproach</a:t>
            </a:r>
            <a:endParaRPr lang="it-IT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67" name="Google Shape;167;p22"/>
          <p:cNvSpPr/>
          <p:nvPr/>
        </p:nvSpPr>
        <p:spPr>
          <a:xfrm>
            <a:off x="4891351" y="4200143"/>
            <a:ext cx="994500" cy="400200"/>
          </a:xfrm>
          <a:prstGeom prst="flowChartProcess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dirty="0"/>
              <a:t>Validation</a:t>
            </a:r>
            <a:endParaRPr dirty="0"/>
          </a:p>
        </p:txBody>
      </p:sp>
      <p:sp>
        <p:nvSpPr>
          <p:cNvPr id="162" name="Google Shape;162;p22"/>
          <p:cNvSpPr/>
          <p:nvPr/>
        </p:nvSpPr>
        <p:spPr>
          <a:xfrm>
            <a:off x="6309529" y="1571955"/>
            <a:ext cx="1491912" cy="753030"/>
          </a:xfrm>
          <a:prstGeom prst="flowChartMultidocumen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dirty="0"/>
              <a:t>Metrics selection</a:t>
            </a:r>
            <a:endParaRPr dirty="0"/>
          </a:p>
        </p:txBody>
      </p:sp>
      <p:cxnSp>
        <p:nvCxnSpPr>
          <p:cNvPr id="4" name="Connettore 2 3">
            <a:extLst>
              <a:ext uri="{FF2B5EF4-FFF2-40B4-BE49-F238E27FC236}">
                <a16:creationId xmlns:a16="http://schemas.microsoft.com/office/drawing/2014/main" id="{62C1BB11-21C9-4480-8AF6-DC0176D4930B}"/>
              </a:ext>
            </a:extLst>
          </p:cNvPr>
          <p:cNvCxnSpPr>
            <a:cxnSpLocks/>
            <a:endCxn id="159" idx="1"/>
          </p:cNvCxnSpPr>
          <p:nvPr/>
        </p:nvCxnSpPr>
        <p:spPr>
          <a:xfrm flipV="1">
            <a:off x="1293019" y="4312665"/>
            <a:ext cx="1199890" cy="125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Google Shape;160;p22"/>
          <p:cNvSpPr/>
          <p:nvPr/>
        </p:nvSpPr>
        <p:spPr>
          <a:xfrm>
            <a:off x="389321" y="3977443"/>
            <a:ext cx="1222667" cy="572700"/>
          </a:xfrm>
          <a:prstGeom prst="flowChartProcess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dirty="0"/>
              <a:t>State-of-the-art</a:t>
            </a:r>
            <a:br>
              <a:rPr lang="it" sz="1200" dirty="0"/>
            </a:br>
            <a:r>
              <a:rPr lang="it" sz="1200" dirty="0"/>
              <a:t>Methods</a:t>
            </a:r>
            <a:endParaRPr sz="1200" dirty="0"/>
          </a:p>
        </p:txBody>
      </p:sp>
      <p:cxnSp>
        <p:nvCxnSpPr>
          <p:cNvPr id="36" name="Connettore 2 35">
            <a:extLst>
              <a:ext uri="{FF2B5EF4-FFF2-40B4-BE49-F238E27FC236}">
                <a16:creationId xmlns:a16="http://schemas.microsoft.com/office/drawing/2014/main" id="{E536F38B-060B-4B8D-92C1-548B361C7404}"/>
              </a:ext>
            </a:extLst>
          </p:cNvPr>
          <p:cNvCxnSpPr>
            <a:cxnSpLocks/>
          </p:cNvCxnSpPr>
          <p:nvPr/>
        </p:nvCxnSpPr>
        <p:spPr>
          <a:xfrm flipV="1">
            <a:off x="1239019" y="2358032"/>
            <a:ext cx="1199890" cy="125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Google Shape;157;p22"/>
          <p:cNvSpPr/>
          <p:nvPr/>
        </p:nvSpPr>
        <p:spPr>
          <a:xfrm>
            <a:off x="389321" y="2066680"/>
            <a:ext cx="1222667" cy="572700"/>
          </a:xfrm>
          <a:prstGeom prst="flowChartProcess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dirty="0"/>
              <a:t>State-of-the-art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 dirty="0"/>
              <a:t>Datasets</a:t>
            </a:r>
            <a:endParaRPr sz="1200" dirty="0"/>
          </a:p>
        </p:txBody>
      </p:sp>
      <p:cxnSp>
        <p:nvCxnSpPr>
          <p:cNvPr id="37" name="Connettore 2 36">
            <a:extLst>
              <a:ext uri="{FF2B5EF4-FFF2-40B4-BE49-F238E27FC236}">
                <a16:creationId xmlns:a16="http://schemas.microsoft.com/office/drawing/2014/main" id="{49DEEB2E-40BF-410A-8C49-8CBD1C3A1BD4}"/>
              </a:ext>
            </a:extLst>
          </p:cNvPr>
          <p:cNvCxnSpPr>
            <a:cxnSpLocks/>
            <a:endCxn id="163" idx="1"/>
          </p:cNvCxnSpPr>
          <p:nvPr/>
        </p:nvCxnSpPr>
        <p:spPr>
          <a:xfrm flipV="1">
            <a:off x="4080121" y="1854479"/>
            <a:ext cx="465813" cy="2842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Google Shape;158;p22"/>
          <p:cNvSpPr/>
          <p:nvPr/>
        </p:nvSpPr>
        <p:spPr>
          <a:xfrm>
            <a:off x="2438909" y="2017500"/>
            <a:ext cx="1733076" cy="753030"/>
          </a:xfrm>
          <a:prstGeom prst="flowChartMultidocumen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dirty="0"/>
              <a:t>3 representative databases</a:t>
            </a:r>
            <a:endParaRPr dirty="0"/>
          </a:p>
        </p:txBody>
      </p:sp>
      <p:cxnSp>
        <p:nvCxnSpPr>
          <p:cNvPr id="40" name="Connettore 2 39">
            <a:extLst>
              <a:ext uri="{FF2B5EF4-FFF2-40B4-BE49-F238E27FC236}">
                <a16:creationId xmlns:a16="http://schemas.microsoft.com/office/drawing/2014/main" id="{2355F0A8-AEFA-45BD-AD94-84F60F91559F}"/>
              </a:ext>
            </a:extLst>
          </p:cNvPr>
          <p:cNvCxnSpPr>
            <a:cxnSpLocks/>
            <a:stCxn id="159" idx="3"/>
            <a:endCxn id="167" idx="1"/>
          </p:cNvCxnSpPr>
          <p:nvPr/>
        </p:nvCxnSpPr>
        <p:spPr>
          <a:xfrm>
            <a:off x="4204979" y="4312665"/>
            <a:ext cx="686372" cy="8757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Google Shape;159;p22"/>
          <p:cNvSpPr/>
          <p:nvPr/>
        </p:nvSpPr>
        <p:spPr>
          <a:xfrm>
            <a:off x="2492909" y="3936150"/>
            <a:ext cx="1712070" cy="753030"/>
          </a:xfrm>
          <a:prstGeom prst="flowChartMultidocumen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dirty="0"/>
              <a:t>3 representative methods</a:t>
            </a:r>
            <a:endParaRPr dirty="0"/>
          </a:p>
        </p:txBody>
      </p:sp>
      <p:cxnSp>
        <p:nvCxnSpPr>
          <p:cNvPr id="14" name="Connettore curvo 13">
            <a:extLst>
              <a:ext uri="{FF2B5EF4-FFF2-40B4-BE49-F238E27FC236}">
                <a16:creationId xmlns:a16="http://schemas.microsoft.com/office/drawing/2014/main" id="{5DA07E80-5FED-47DA-93EE-721428F47FB4}"/>
              </a:ext>
            </a:extLst>
          </p:cNvPr>
          <p:cNvCxnSpPr>
            <a:cxnSpLocks/>
            <a:stCxn id="158" idx="3"/>
            <a:endCxn id="168" idx="2"/>
          </p:cNvCxnSpPr>
          <p:nvPr/>
        </p:nvCxnSpPr>
        <p:spPr>
          <a:xfrm>
            <a:off x="4171985" y="2394015"/>
            <a:ext cx="1652399" cy="914235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ttore curvo 16">
            <a:extLst>
              <a:ext uri="{FF2B5EF4-FFF2-40B4-BE49-F238E27FC236}">
                <a16:creationId xmlns:a16="http://schemas.microsoft.com/office/drawing/2014/main" id="{53046819-DC66-41A7-BD8A-C94255395D48}"/>
              </a:ext>
            </a:extLst>
          </p:cNvPr>
          <p:cNvCxnSpPr>
            <a:cxnSpLocks/>
            <a:endCxn id="168" idx="3"/>
          </p:cNvCxnSpPr>
          <p:nvPr/>
        </p:nvCxnSpPr>
        <p:spPr>
          <a:xfrm flipV="1">
            <a:off x="4225948" y="3518791"/>
            <a:ext cx="1684459" cy="627232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ttore curvo 20">
            <a:extLst>
              <a:ext uri="{FF2B5EF4-FFF2-40B4-BE49-F238E27FC236}">
                <a16:creationId xmlns:a16="http://schemas.microsoft.com/office/drawing/2014/main" id="{1B6B117E-D366-44D0-B056-AFF9CF4F1746}"/>
              </a:ext>
            </a:extLst>
          </p:cNvPr>
          <p:cNvCxnSpPr>
            <a:cxnSpLocks/>
            <a:stCxn id="163" idx="2"/>
            <a:endCxn id="168" idx="1"/>
          </p:cNvCxnSpPr>
          <p:nvPr/>
        </p:nvCxnSpPr>
        <p:spPr>
          <a:xfrm rot="16200000" flipH="1">
            <a:off x="5176938" y="2364239"/>
            <a:ext cx="744679" cy="722260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ttore curvo 24">
            <a:extLst>
              <a:ext uri="{FF2B5EF4-FFF2-40B4-BE49-F238E27FC236}">
                <a16:creationId xmlns:a16="http://schemas.microsoft.com/office/drawing/2014/main" id="{1D88628F-A1A7-4982-902A-EDE538E4452B}"/>
              </a:ext>
            </a:extLst>
          </p:cNvPr>
          <p:cNvCxnSpPr>
            <a:cxnSpLocks/>
            <a:stCxn id="162" idx="2"/>
            <a:endCxn id="168" idx="0"/>
          </p:cNvCxnSpPr>
          <p:nvPr/>
        </p:nvCxnSpPr>
        <p:spPr>
          <a:xfrm rot="5400000">
            <a:off x="6177897" y="2236654"/>
            <a:ext cx="714033" cy="833658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ttore 2 32">
            <a:extLst>
              <a:ext uri="{FF2B5EF4-FFF2-40B4-BE49-F238E27FC236}">
                <a16:creationId xmlns:a16="http://schemas.microsoft.com/office/drawing/2014/main" id="{595290FC-AF27-4BCE-949B-61B299BCE568}"/>
              </a:ext>
            </a:extLst>
          </p:cNvPr>
          <p:cNvCxnSpPr>
            <a:cxnSpLocks/>
            <a:stCxn id="161" idx="2"/>
            <a:endCxn id="162" idx="0"/>
          </p:cNvCxnSpPr>
          <p:nvPr/>
        </p:nvCxnSpPr>
        <p:spPr>
          <a:xfrm>
            <a:off x="7151448" y="1325230"/>
            <a:ext cx="6675" cy="2467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6562" y="1546900"/>
            <a:ext cx="4626575" cy="2158276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600" dirty="0"/>
          </a:p>
        </p:txBody>
      </p:sp>
      <p:sp>
        <p:nvSpPr>
          <p:cNvPr id="190" name="Google Shape;190;p23"/>
          <p:cNvSpPr txBox="1"/>
          <p:nvPr/>
        </p:nvSpPr>
        <p:spPr>
          <a:xfrm>
            <a:off x="6016775" y="1546900"/>
            <a:ext cx="2716200" cy="2985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A </a:t>
            </a:r>
            <a:r>
              <a:rPr lang="it-IT" b="1" dirty="0" err="1"/>
              <a:t>thresholding</a:t>
            </a:r>
            <a:r>
              <a:rPr lang="it-IT" dirty="0"/>
              <a:t> </a:t>
            </a:r>
            <a:r>
              <a:rPr lang="it-IT" dirty="0" err="1"/>
              <a:t>approach</a:t>
            </a:r>
            <a:r>
              <a:rPr lang="it-IT" dirty="0"/>
              <a:t> </a:t>
            </a:r>
            <a:r>
              <a:rPr lang="it-IT" dirty="0" err="1"/>
              <a:t>has</a:t>
            </a:r>
            <a:r>
              <a:rPr lang="it-IT" dirty="0"/>
              <a:t> </a:t>
            </a:r>
            <a:r>
              <a:rPr lang="it-IT" dirty="0" err="1"/>
              <a:t>been</a:t>
            </a:r>
            <a:r>
              <a:rPr lang="it-IT" dirty="0"/>
              <a:t> </a:t>
            </a:r>
            <a:r>
              <a:rPr lang="it-IT" dirty="0" err="1"/>
              <a:t>chosen</a:t>
            </a:r>
            <a:r>
              <a:rPr lang="it-IT" dirty="0"/>
              <a:t> to </a:t>
            </a:r>
            <a:r>
              <a:rPr lang="it-IT" dirty="0" err="1"/>
              <a:t>demonstrate</a:t>
            </a:r>
            <a:r>
              <a:rPr lang="it-IT" dirty="0"/>
              <a:t> </a:t>
            </a:r>
            <a:r>
              <a:rPr lang="it-IT" dirty="0" err="1"/>
              <a:t>whether</a:t>
            </a:r>
            <a:r>
              <a:rPr lang="it-IT" dirty="0"/>
              <a:t> </a:t>
            </a:r>
            <a:r>
              <a:rPr lang="it-IT" u="sng" dirty="0" err="1"/>
              <a:t>simple</a:t>
            </a:r>
            <a:r>
              <a:rPr lang="it-IT" u="sng" dirty="0"/>
              <a:t> rules </a:t>
            </a:r>
            <a:r>
              <a:rPr lang="it-IT" dirty="0"/>
              <a:t>can </a:t>
            </a:r>
            <a:r>
              <a:rPr lang="it-IT" dirty="0" err="1"/>
              <a:t>achieve</a:t>
            </a:r>
            <a:r>
              <a:rPr lang="it-IT" dirty="0"/>
              <a:t> </a:t>
            </a:r>
            <a:r>
              <a:rPr lang="it-IT" dirty="0" err="1"/>
              <a:t>powerful</a:t>
            </a:r>
            <a:r>
              <a:rPr lang="it-IT" dirty="0"/>
              <a:t> </a:t>
            </a:r>
            <a:r>
              <a:rPr lang="it-IT" dirty="0" err="1"/>
              <a:t>results</a:t>
            </a:r>
            <a:r>
              <a:rPr lang="it-IT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A </a:t>
            </a:r>
            <a:r>
              <a:rPr lang="it-IT" b="1" dirty="0" err="1"/>
              <a:t>statistical</a:t>
            </a:r>
            <a:r>
              <a:rPr lang="it-IT" dirty="0"/>
              <a:t> and a </a:t>
            </a:r>
            <a:r>
              <a:rPr lang="it-IT" b="1" dirty="0"/>
              <a:t>deep learning</a:t>
            </a:r>
            <a:r>
              <a:rPr lang="it-IT" dirty="0"/>
              <a:t> </a:t>
            </a:r>
            <a:r>
              <a:rPr lang="it-IT" dirty="0" err="1"/>
              <a:t>approaches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</a:t>
            </a:r>
            <a:r>
              <a:rPr lang="it-IT" dirty="0" err="1"/>
              <a:t>been</a:t>
            </a:r>
            <a:r>
              <a:rPr lang="it-IT" dirty="0"/>
              <a:t> </a:t>
            </a:r>
            <a:r>
              <a:rPr lang="it-IT" dirty="0" err="1"/>
              <a:t>chosen</a:t>
            </a:r>
            <a:r>
              <a:rPr lang="it-IT" dirty="0"/>
              <a:t> to compare </a:t>
            </a:r>
            <a:r>
              <a:rPr lang="it-IT" dirty="0" err="1"/>
              <a:t>how</a:t>
            </a:r>
            <a:r>
              <a:rPr lang="it-IT" dirty="0"/>
              <a:t> </a:t>
            </a:r>
            <a:r>
              <a:rPr lang="it-IT" dirty="0" err="1"/>
              <a:t>differently</a:t>
            </a:r>
            <a:r>
              <a:rPr lang="it-IT" dirty="0"/>
              <a:t> the models </a:t>
            </a:r>
            <a:r>
              <a:rPr lang="it-IT" dirty="0" err="1"/>
              <a:t>behave</a:t>
            </a:r>
            <a:r>
              <a:rPr lang="it-IT" dirty="0"/>
              <a:t> and </a:t>
            </a:r>
            <a:r>
              <a:rPr lang="it-IT" dirty="0" err="1"/>
              <a:t>generalize</a:t>
            </a:r>
            <a:r>
              <a:rPr lang="it-IT" dirty="0"/>
              <a:t>, and </a:t>
            </a:r>
            <a:r>
              <a:rPr lang="it-IT" dirty="0" err="1"/>
              <a:t>whether</a:t>
            </a:r>
            <a:r>
              <a:rPr lang="it-IT" dirty="0"/>
              <a:t> the </a:t>
            </a:r>
            <a:r>
              <a:rPr lang="it-IT" u="sng" dirty="0"/>
              <a:t>semantic features </a:t>
            </a:r>
            <a:r>
              <a:rPr lang="it-IT" u="sng" dirty="0" err="1"/>
              <a:t>extraction</a:t>
            </a:r>
            <a:r>
              <a:rPr lang="it-IT" u="sng" dirty="0"/>
              <a:t> </a:t>
            </a:r>
            <a:r>
              <a:rPr lang="it-IT" dirty="0"/>
              <a:t>capabilities of a CNN can </a:t>
            </a:r>
            <a:r>
              <a:rPr lang="it-IT" dirty="0" err="1"/>
              <a:t>have</a:t>
            </a:r>
            <a:r>
              <a:rPr lang="it-IT" dirty="0"/>
              <a:t> the </a:t>
            </a:r>
            <a:r>
              <a:rPr lang="it-IT" dirty="0" err="1"/>
              <a:t>upper</a:t>
            </a:r>
            <a:r>
              <a:rPr lang="it-IT" dirty="0"/>
              <a:t> hand.</a:t>
            </a:r>
            <a:endParaRPr dirty="0"/>
          </a:p>
        </p:txBody>
      </p:sp>
      <p:sp>
        <p:nvSpPr>
          <p:cNvPr id="191" name="Google Shape;191;p23"/>
          <p:cNvSpPr/>
          <p:nvPr/>
        </p:nvSpPr>
        <p:spPr>
          <a:xfrm>
            <a:off x="4068750" y="1491438"/>
            <a:ext cx="1006500" cy="3033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23"/>
          <p:cNvSpPr/>
          <p:nvPr/>
        </p:nvSpPr>
        <p:spPr>
          <a:xfrm>
            <a:off x="4068749" y="2268450"/>
            <a:ext cx="1015575" cy="30329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23"/>
          <p:cNvSpPr/>
          <p:nvPr/>
        </p:nvSpPr>
        <p:spPr>
          <a:xfrm>
            <a:off x="4068749" y="2571749"/>
            <a:ext cx="1015576" cy="254814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B85ADCB1-B518-4DE4-982A-943BB20D43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13</a:t>
            </a:fld>
            <a:endParaRPr lang="it-IT"/>
          </a:p>
        </p:txBody>
      </p:sp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4B52EEEA-8BB3-43E3-9078-8F0575EF1102}"/>
              </a:ext>
            </a:extLst>
          </p:cNvPr>
          <p:cNvCxnSpPr>
            <a:cxnSpLocks/>
          </p:cNvCxnSpPr>
          <p:nvPr/>
        </p:nvCxnSpPr>
        <p:spPr>
          <a:xfrm>
            <a:off x="0" y="707230"/>
            <a:ext cx="9144000" cy="0"/>
          </a:xfrm>
          <a:prstGeom prst="line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</a:ln>
          <a:effectLst>
            <a:glow rad="12700">
              <a:schemeClr val="accent1">
                <a:alpha val="97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Google Shape;60;p14">
            <a:extLst>
              <a:ext uri="{FF2B5EF4-FFF2-40B4-BE49-F238E27FC236}">
                <a16:creationId xmlns:a16="http://schemas.microsoft.com/office/drawing/2014/main" id="{36D1B769-23DE-49FC-877D-01D87C202A36}"/>
              </a:ext>
            </a:extLst>
          </p:cNvPr>
          <p:cNvSpPr txBox="1">
            <a:spLocks/>
          </p:cNvSpPr>
          <p:nvPr/>
        </p:nvSpPr>
        <p:spPr>
          <a:xfrm>
            <a:off x="311700" y="107155"/>
            <a:ext cx="8520600" cy="6000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it" sz="2400" dirty="0">
                <a:latin typeface="Consolas" panose="020B0609020204030204" pitchFamily="49" charset="0"/>
                <a:cs typeface="Consolas" panose="020B0609020204030204" pitchFamily="49" charset="0"/>
              </a:rPr>
              <a:t>Methodological </a:t>
            </a:r>
            <a:r>
              <a:rPr lang="it-IT" sz="2400" dirty="0"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it" sz="2400" dirty="0">
                <a:latin typeface="Consolas" panose="020B0609020204030204" pitchFamily="49" charset="0"/>
                <a:cs typeface="Consolas" panose="020B0609020204030204" pitchFamily="49" charset="0"/>
              </a:rPr>
              <a:t>pproach: </a:t>
            </a:r>
            <a:r>
              <a:rPr lang="it-IT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Selected</a:t>
            </a:r>
            <a:r>
              <a:rPr lang="it-IT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it-IT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methods</a:t>
            </a:r>
            <a:endParaRPr lang="it-IT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4"/>
          <p:cNvSpPr txBox="1">
            <a:spLocks noGrp="1"/>
          </p:cNvSpPr>
          <p:nvPr>
            <p:ph type="body" idx="1"/>
          </p:nvPr>
        </p:nvSpPr>
        <p:spPr>
          <a:xfrm>
            <a:off x="311700" y="1599060"/>
            <a:ext cx="3936600" cy="307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it" sz="1400" dirty="0"/>
              <a:t>Input image RGB to YCbCr.</a:t>
            </a:r>
            <a:br>
              <a:rPr lang="it" sz="1400" dirty="0"/>
            </a:br>
            <a:endParaRPr sz="14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it" sz="1400" dirty="0"/>
              <a:t>Cr</a:t>
            </a:r>
            <a:r>
              <a:rPr lang="it" sz="1400" baseline="-25000" dirty="0"/>
              <a:t>max</a:t>
            </a:r>
            <a:r>
              <a:rPr lang="it" sz="1400" dirty="0"/>
              <a:t> Cb</a:t>
            </a:r>
            <a:r>
              <a:rPr lang="it" sz="1400" baseline="-25000" dirty="0"/>
              <a:t>min</a:t>
            </a:r>
            <a:r>
              <a:rPr lang="it" sz="1400" dirty="0"/>
              <a:t> computation.</a:t>
            </a:r>
            <a:br>
              <a:rPr lang="it" sz="1400" dirty="0"/>
            </a:br>
            <a:endParaRPr sz="1400" baseline="-250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it" sz="1400" dirty="0"/>
              <a:t>Pixel-wise computation of the correlation of rules parameters.</a:t>
            </a:r>
            <a:br>
              <a:rPr lang="it" sz="1400" dirty="0"/>
            </a:br>
            <a:endParaRPr sz="14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it" sz="1400" dirty="0"/>
              <a:t>Pixel-wise correlation rules check.</a:t>
            </a:r>
            <a:endParaRPr sz="1400" dirty="0"/>
          </a:p>
        </p:txBody>
      </p:sp>
      <p:pic>
        <p:nvPicPr>
          <p:cNvPr id="200" name="Google Shape;20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6734" y="1726250"/>
            <a:ext cx="3522182" cy="3092025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4"/>
          <p:cNvSpPr txBox="1"/>
          <p:nvPr/>
        </p:nvSpPr>
        <p:spPr>
          <a:xfrm>
            <a:off x="5151082" y="1307305"/>
            <a:ext cx="2098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dirty="0"/>
              <a:t>Brancati et al. 2017 [3]</a:t>
            </a:r>
            <a:endParaRPr dirty="0"/>
          </a:p>
        </p:txBody>
      </p:sp>
      <p:sp>
        <p:nvSpPr>
          <p:cNvPr id="202" name="Google Shape;202;p24"/>
          <p:cNvSpPr txBox="1"/>
          <p:nvPr/>
        </p:nvSpPr>
        <p:spPr>
          <a:xfrm>
            <a:off x="311700" y="1116550"/>
            <a:ext cx="46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600" dirty="0">
                <a:solidFill>
                  <a:schemeClr val="dk1"/>
                </a:solidFill>
              </a:rPr>
              <a:t>Dynamic Thresholding</a:t>
            </a:r>
            <a:endParaRPr sz="1600" dirty="0"/>
          </a:p>
        </p:txBody>
      </p:sp>
      <p:pic>
        <p:nvPicPr>
          <p:cNvPr id="203" name="Google Shape;203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17169" y="84352"/>
            <a:ext cx="2578100" cy="978748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24"/>
          <p:cNvSpPr/>
          <p:nvPr/>
        </p:nvSpPr>
        <p:spPr>
          <a:xfrm>
            <a:off x="8274291" y="59200"/>
            <a:ext cx="561000" cy="1374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A2AD6ED0-11A9-4D50-B9DB-D90AF504D6B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14</a:t>
            </a:fld>
            <a:endParaRPr lang="it-IT"/>
          </a:p>
        </p:txBody>
      </p:sp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38CBF244-0EF3-44EE-BC02-482D8F93A5C3}"/>
              </a:ext>
            </a:extLst>
          </p:cNvPr>
          <p:cNvCxnSpPr>
            <a:cxnSpLocks/>
          </p:cNvCxnSpPr>
          <p:nvPr/>
        </p:nvCxnSpPr>
        <p:spPr>
          <a:xfrm>
            <a:off x="0" y="707230"/>
            <a:ext cx="6125029" cy="0"/>
          </a:xfrm>
          <a:prstGeom prst="line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</a:ln>
          <a:effectLst>
            <a:glow rad="12700">
              <a:schemeClr val="accent1">
                <a:alpha val="97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Google Shape;60;p14">
            <a:extLst>
              <a:ext uri="{FF2B5EF4-FFF2-40B4-BE49-F238E27FC236}">
                <a16:creationId xmlns:a16="http://schemas.microsoft.com/office/drawing/2014/main" id="{68900519-9D01-4683-89FC-352C1CC747E4}"/>
              </a:ext>
            </a:extLst>
          </p:cNvPr>
          <p:cNvSpPr txBox="1">
            <a:spLocks/>
          </p:cNvSpPr>
          <p:nvPr/>
        </p:nvSpPr>
        <p:spPr>
          <a:xfrm>
            <a:off x="407253" y="107155"/>
            <a:ext cx="5717775" cy="6000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" sz="1800" dirty="0">
                <a:latin typeface="Consolas" panose="020B0609020204030204" pitchFamily="49" charset="0"/>
                <a:cs typeface="Consolas" panose="020B0609020204030204" pitchFamily="49" charset="0"/>
              </a:rPr>
              <a:t>Methodological approach: Rule-based method </a:t>
            </a:r>
            <a:endParaRPr lang="it-IT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260300" cy="374099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-US" sz="1300" dirty="0"/>
              <a:t>Training:</a:t>
            </a:r>
          </a:p>
          <a:p>
            <a:pPr indent="-334327">
              <a:spcBef>
                <a:spcPts val="1200"/>
              </a:spcBef>
              <a:buSzPct val="100000"/>
              <a:buFont typeface="Arial"/>
              <a:buAutoNum type="arabicPeriod"/>
            </a:pPr>
            <a:r>
              <a:rPr lang="en-US" sz="1300" dirty="0"/>
              <a:t>Initialize the skin and non-skin 3D histograms.</a:t>
            </a:r>
          </a:p>
          <a:p>
            <a:pPr lvl="0" indent="-334327">
              <a:buSzPct val="100000"/>
              <a:buAutoNum type="arabicPeriod"/>
            </a:pPr>
            <a:r>
              <a:rPr lang="en-US" sz="1300" dirty="0"/>
              <a:t>Pick (</a:t>
            </a:r>
            <a:r>
              <a:rPr lang="en-US" sz="1300" i="1" dirty="0"/>
              <a:t>image</a:t>
            </a:r>
            <a:r>
              <a:rPr lang="en-US" sz="1300" dirty="0"/>
              <a:t>, </a:t>
            </a:r>
            <a:r>
              <a:rPr lang="en-US" sz="1300" i="1" dirty="0"/>
              <a:t>mask</a:t>
            </a:r>
            <a:r>
              <a:rPr lang="en-US" sz="1300" dirty="0"/>
              <a:t>) from the training set.</a:t>
            </a:r>
            <a:endParaRPr lang="en-US" sz="1300" i="1" dirty="0"/>
          </a:p>
          <a:p>
            <a:pPr indent="-334327">
              <a:buSzPct val="100000"/>
              <a:buFont typeface="Arial"/>
              <a:buAutoNum type="arabicPeriod"/>
            </a:pPr>
            <a:r>
              <a:rPr lang="en-US" sz="1300" dirty="0"/>
              <a:t>Loop every </a:t>
            </a:r>
            <a:r>
              <a:rPr lang="en-US" sz="1300" i="1" dirty="0" err="1"/>
              <a:t>rgb</a:t>
            </a:r>
            <a:r>
              <a:rPr lang="en-US" sz="1300" i="1" dirty="0"/>
              <a:t> </a:t>
            </a:r>
            <a:r>
              <a:rPr lang="en-US" sz="1300" dirty="0"/>
              <a:t>pixel from </a:t>
            </a:r>
            <a:r>
              <a:rPr lang="en-US" sz="1300" i="1" dirty="0"/>
              <a:t>image.</a:t>
            </a:r>
          </a:p>
          <a:p>
            <a:pPr lvl="0" indent="-334327">
              <a:buSzPct val="100000"/>
              <a:buAutoNum type="arabicPeriod"/>
            </a:pPr>
            <a:r>
              <a:rPr lang="en-US" sz="1300" dirty="0"/>
              <a:t>If its mask is a skin pixel, +1 is added to the relative histogram count at coordinates [</a:t>
            </a:r>
            <a:r>
              <a:rPr lang="en-US" sz="1300" dirty="0" err="1"/>
              <a:t>r,g,b</a:t>
            </a:r>
            <a:r>
              <a:rPr lang="en-US" sz="1300" dirty="0"/>
              <a:t>].</a:t>
            </a:r>
          </a:p>
          <a:p>
            <a:pPr lvl="0" indent="-334327">
              <a:buSzPct val="100000"/>
              <a:buAutoNum type="arabicPeriod"/>
            </a:pPr>
            <a:r>
              <a:rPr lang="en-US" sz="1300" dirty="0"/>
              <a:t>Return to step 2 until there are images.</a:t>
            </a:r>
          </a:p>
          <a:p>
            <a:pPr lvl="0" indent="-334327">
              <a:buSzPct val="100000"/>
              <a:buAutoNum type="arabicPeriod"/>
            </a:pPr>
            <a:endParaRPr lang="en-US" sz="1300" dirty="0"/>
          </a:p>
          <a:p>
            <a:pPr marL="0" lvl="0" indent="0">
              <a:buNone/>
            </a:pPr>
            <a:endParaRPr lang="en-US" sz="1300" dirty="0"/>
          </a:p>
          <a:p>
            <a:pPr marL="0" lvl="0" indent="0">
              <a:buNone/>
            </a:pPr>
            <a:r>
              <a:rPr lang="en-US" sz="1300" dirty="0"/>
              <a:t>Predicting:</a:t>
            </a:r>
          </a:p>
          <a:p>
            <a:pPr lvl="0" indent="-334327">
              <a:spcBef>
                <a:spcPts val="1200"/>
              </a:spcBef>
              <a:buSzPct val="100000"/>
              <a:buAutoNum type="arabicPeriod"/>
            </a:pPr>
            <a:r>
              <a:rPr lang="en-US" sz="1300" dirty="0"/>
              <a:t>Define classifying threshold </a:t>
            </a:r>
            <a:r>
              <a:rPr lang="el-GR" sz="1300" dirty="0"/>
              <a:t>Θ</a:t>
            </a:r>
            <a:r>
              <a:rPr lang="it-IT" sz="1300" dirty="0"/>
              <a:t>.</a:t>
            </a:r>
            <a:endParaRPr lang="en-US" sz="1300" dirty="0"/>
          </a:p>
          <a:p>
            <a:pPr lvl="0" indent="-334327">
              <a:buSzPct val="100000"/>
              <a:buAutoNum type="arabicPeriod"/>
            </a:pPr>
            <a:r>
              <a:rPr lang="en-US" sz="1300" dirty="0"/>
              <a:t>Loop every </a:t>
            </a:r>
            <a:r>
              <a:rPr lang="en-US" sz="1300" dirty="0" err="1"/>
              <a:t>rgb</a:t>
            </a:r>
            <a:r>
              <a:rPr lang="en-US" sz="1300" dirty="0"/>
              <a:t> pixel from input image.</a:t>
            </a:r>
          </a:p>
          <a:p>
            <a:pPr lvl="0" indent="-334327">
              <a:buSzPct val="100000"/>
              <a:buAutoNum type="arabicPeriod"/>
            </a:pPr>
            <a:r>
              <a:rPr lang="en-US" sz="1300" dirty="0"/>
              <a:t>Calculate </a:t>
            </a:r>
            <a:r>
              <a:rPr lang="en-US" sz="1300" dirty="0" err="1"/>
              <a:t>rgb</a:t>
            </a:r>
            <a:r>
              <a:rPr lang="en-US" sz="1300" dirty="0"/>
              <a:t> probability of being skin.</a:t>
            </a:r>
          </a:p>
          <a:p>
            <a:pPr lvl="0" indent="-334327">
              <a:buSzPct val="100000"/>
              <a:buAutoNum type="arabicPeriod"/>
            </a:pPr>
            <a:r>
              <a:rPr lang="en-US" sz="1300" dirty="0"/>
              <a:t>If skin probability &gt; </a:t>
            </a:r>
            <a:r>
              <a:rPr lang="en-US" sz="1300" dirty="0">
                <a:solidFill>
                  <a:srgbClr val="4D5156"/>
                </a:solidFill>
                <a:highlight>
                  <a:srgbClr val="FFFFFF"/>
                </a:highlight>
              </a:rPr>
              <a:t>Θ, it is classified as skin.</a:t>
            </a:r>
            <a:endParaRPr lang="en-US" sz="1300" dirty="0"/>
          </a:p>
        </p:txBody>
      </p:sp>
      <p:pic>
        <p:nvPicPr>
          <p:cNvPr id="211" name="Google Shape;21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8821" y="2638939"/>
            <a:ext cx="2003329" cy="153414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28971" y="2190409"/>
            <a:ext cx="2003328" cy="198267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9C4F867D-77E1-4846-9BA5-DC5C9BEFC0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15</a:t>
            </a:fld>
            <a:endParaRPr lang="it-IT"/>
          </a:p>
        </p:txBody>
      </p:sp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E25FB1CA-8B9C-4511-8172-B953C0E80A24}"/>
              </a:ext>
            </a:extLst>
          </p:cNvPr>
          <p:cNvCxnSpPr>
            <a:cxnSpLocks/>
          </p:cNvCxnSpPr>
          <p:nvPr/>
        </p:nvCxnSpPr>
        <p:spPr>
          <a:xfrm>
            <a:off x="0" y="707230"/>
            <a:ext cx="6125029" cy="0"/>
          </a:xfrm>
          <a:prstGeom prst="line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</a:ln>
          <a:effectLst>
            <a:glow rad="12700">
              <a:schemeClr val="accent1">
                <a:alpha val="97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Google Shape;60;p14">
            <a:extLst>
              <a:ext uri="{FF2B5EF4-FFF2-40B4-BE49-F238E27FC236}">
                <a16:creationId xmlns:a16="http://schemas.microsoft.com/office/drawing/2014/main" id="{0C7FE0C1-7284-4957-9091-1A2EE22512CD}"/>
              </a:ext>
            </a:extLst>
          </p:cNvPr>
          <p:cNvSpPr txBox="1">
            <a:spLocks/>
          </p:cNvSpPr>
          <p:nvPr/>
        </p:nvSpPr>
        <p:spPr>
          <a:xfrm>
            <a:off x="308709" y="107155"/>
            <a:ext cx="6008460" cy="6000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" sz="1700" dirty="0">
                <a:latin typeface="Consolas" panose="020B0609020204030204" pitchFamily="49" charset="0"/>
                <a:cs typeface="Consolas" panose="020B0609020204030204" pitchFamily="49" charset="0"/>
              </a:rPr>
              <a:t>Methodological approach: </a:t>
            </a:r>
            <a:r>
              <a:rPr lang="it-IT" sz="1700" dirty="0">
                <a:latin typeface="Consolas" panose="020B0609020204030204" pitchFamily="49" charset="0"/>
                <a:cs typeface="Consolas" panose="020B0609020204030204" pitchFamily="49" charset="0"/>
              </a:rPr>
              <a:t>Machine learning</a:t>
            </a:r>
            <a:r>
              <a:rPr lang="it" sz="1700" dirty="0">
                <a:latin typeface="Consolas" panose="020B0609020204030204" pitchFamily="49" charset="0"/>
                <a:cs typeface="Consolas" panose="020B0609020204030204" pitchFamily="49" charset="0"/>
              </a:rPr>
              <a:t> method </a:t>
            </a:r>
            <a:endParaRPr lang="it-IT" sz="17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16" name="Google Shape;203;p24">
            <a:extLst>
              <a:ext uri="{FF2B5EF4-FFF2-40B4-BE49-F238E27FC236}">
                <a16:creationId xmlns:a16="http://schemas.microsoft.com/office/drawing/2014/main" id="{3560A25C-D5F6-4084-973F-826FE4AA46B4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17169" y="84352"/>
            <a:ext cx="2578100" cy="978748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204;p24">
            <a:extLst>
              <a:ext uri="{FF2B5EF4-FFF2-40B4-BE49-F238E27FC236}">
                <a16:creationId xmlns:a16="http://schemas.microsoft.com/office/drawing/2014/main" id="{B27A4F66-FC92-4481-9A28-CA880DA4EBC2}"/>
              </a:ext>
            </a:extLst>
          </p:cNvPr>
          <p:cNvSpPr/>
          <p:nvPr/>
        </p:nvSpPr>
        <p:spPr>
          <a:xfrm>
            <a:off x="8274291" y="538173"/>
            <a:ext cx="561000" cy="11497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202;p24">
            <a:extLst>
              <a:ext uri="{FF2B5EF4-FFF2-40B4-BE49-F238E27FC236}">
                <a16:creationId xmlns:a16="http://schemas.microsoft.com/office/drawing/2014/main" id="{C380F0F1-14CB-4C36-97EF-B9410079DB81}"/>
              </a:ext>
            </a:extLst>
          </p:cNvPr>
          <p:cNvSpPr txBox="1"/>
          <p:nvPr/>
        </p:nvSpPr>
        <p:spPr>
          <a:xfrm>
            <a:off x="248731" y="730033"/>
            <a:ext cx="46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700" dirty="0">
                <a:solidFill>
                  <a:schemeClr val="dk1"/>
                </a:solidFill>
              </a:rPr>
              <a:t>Statistical</a:t>
            </a:r>
            <a:endParaRPr sz="300" dirty="0"/>
          </a:p>
        </p:txBody>
      </p:sp>
      <p:sp>
        <p:nvSpPr>
          <p:cNvPr id="11" name="Google Shape;201;p24">
            <a:extLst>
              <a:ext uri="{FF2B5EF4-FFF2-40B4-BE49-F238E27FC236}">
                <a16:creationId xmlns:a16="http://schemas.microsoft.com/office/drawing/2014/main" id="{695A977E-735F-4E27-8330-FDE148C4A4EA}"/>
              </a:ext>
            </a:extLst>
          </p:cNvPr>
          <p:cNvSpPr txBox="1"/>
          <p:nvPr/>
        </p:nvSpPr>
        <p:spPr>
          <a:xfrm>
            <a:off x="4634699" y="4204778"/>
            <a:ext cx="2098800" cy="35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100" dirty="0" err="1"/>
              <a:t>Original</a:t>
            </a:r>
            <a:r>
              <a:rPr lang="it-IT" sz="1100" dirty="0"/>
              <a:t> image</a:t>
            </a:r>
            <a:endParaRPr sz="1100" dirty="0"/>
          </a:p>
        </p:txBody>
      </p:sp>
      <p:sp>
        <p:nvSpPr>
          <p:cNvPr id="13" name="Google Shape;201;p24">
            <a:extLst>
              <a:ext uri="{FF2B5EF4-FFF2-40B4-BE49-F238E27FC236}">
                <a16:creationId xmlns:a16="http://schemas.microsoft.com/office/drawing/2014/main" id="{7D3C45E6-58F4-4B78-99B6-D1973989D96D}"/>
              </a:ext>
            </a:extLst>
          </p:cNvPr>
          <p:cNvSpPr txBox="1"/>
          <p:nvPr/>
        </p:nvSpPr>
        <p:spPr>
          <a:xfrm>
            <a:off x="6733499" y="4213367"/>
            <a:ext cx="2098800" cy="35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 dirty="0"/>
              <a:t>3</a:t>
            </a:r>
            <a:r>
              <a:rPr lang="it-IT" sz="1100" dirty="0"/>
              <a:t>D </a:t>
            </a:r>
            <a:r>
              <a:rPr lang="it-IT" sz="1100" dirty="0" err="1"/>
              <a:t>histogram</a:t>
            </a:r>
            <a:r>
              <a:rPr lang="it-IT" sz="1100" dirty="0"/>
              <a:t> </a:t>
            </a:r>
            <a:r>
              <a:rPr lang="it-IT" sz="1100" dirty="0" err="1"/>
              <a:t>representation</a:t>
            </a:r>
            <a:endParaRPr sz="1100" dirty="0"/>
          </a:p>
        </p:txBody>
      </p:sp>
    </p:spTree>
    <p:extLst>
      <p:ext uri="{BB962C8B-B14F-4D97-AF65-F5344CB8AC3E}">
        <p14:creationId xmlns:p14="http://schemas.microsoft.com/office/powerpoint/2010/main" val="37235640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90321" y="1771649"/>
            <a:ext cx="2627202" cy="3311099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2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088725" cy="368384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endParaRPr lang="en-US" sz="1200" dirty="0"/>
          </a:p>
          <a:p>
            <a:pPr marL="0" lvl="0" indent="0">
              <a:buNone/>
            </a:pPr>
            <a:r>
              <a:rPr lang="en-US" sz="1200" dirty="0"/>
              <a:t>Workflow:</a:t>
            </a:r>
          </a:p>
          <a:p>
            <a:pPr lvl="0" indent="-334327">
              <a:spcBef>
                <a:spcPts val="1200"/>
              </a:spcBef>
              <a:buSzPct val="100000"/>
              <a:buAutoNum type="arabicPeriod"/>
            </a:pPr>
            <a:r>
              <a:rPr lang="en-US" sz="1200" dirty="0"/>
              <a:t>Pre-process input image: resize (512</a:t>
            </a:r>
            <a:r>
              <a:rPr lang="it-IT" sz="1200" dirty="0"/>
              <a:t>×</a:t>
            </a:r>
            <a:r>
              <a:rPr lang="en-US" sz="1200" dirty="0"/>
              <a:t>512)px, padding.</a:t>
            </a:r>
          </a:p>
          <a:p>
            <a:pPr lvl="0" indent="-334327">
              <a:buSzPct val="100000"/>
              <a:buAutoNum type="arabicPeriod"/>
            </a:pPr>
            <a:r>
              <a:rPr lang="en-US" sz="1200" u="sng" dirty="0"/>
              <a:t>Extract features</a:t>
            </a:r>
            <a:r>
              <a:rPr lang="en-US" sz="1200" dirty="0"/>
              <a:t> in the </a:t>
            </a:r>
            <a:r>
              <a:rPr lang="en-US" sz="1200" b="1" dirty="0"/>
              <a:t>contracting pathway </a:t>
            </a:r>
            <a:r>
              <a:rPr lang="en-US" sz="1200" dirty="0"/>
              <a:t>via convolutions and down-sampling, the spatial information is lost while advanced features are learnt.</a:t>
            </a:r>
          </a:p>
          <a:p>
            <a:pPr lvl="0" indent="-334327">
              <a:buSzPct val="100000"/>
              <a:buAutoNum type="arabicPeriod"/>
            </a:pPr>
            <a:r>
              <a:rPr lang="en-US" sz="1200" dirty="0"/>
              <a:t>Try to </a:t>
            </a:r>
            <a:r>
              <a:rPr lang="en-US" sz="1200" u="sng" dirty="0"/>
              <a:t>retrieve spatial information</a:t>
            </a:r>
            <a:r>
              <a:rPr lang="en-US" sz="1200" dirty="0"/>
              <a:t> through the up-sampling of the </a:t>
            </a:r>
            <a:r>
              <a:rPr lang="en-US" sz="1200" b="1" dirty="0"/>
              <a:t>expansive pathway </a:t>
            </a:r>
            <a:r>
              <a:rPr lang="en-US" sz="1200" dirty="0"/>
              <a:t>and the direct concatenations of </a:t>
            </a:r>
            <a:r>
              <a:rPr lang="en-US" sz="1200" u="sng" dirty="0"/>
              <a:t>dense blocks</a:t>
            </a:r>
            <a:r>
              <a:rPr lang="en-US" sz="1200" dirty="0"/>
              <a:t> from the contracting pathway.</a:t>
            </a:r>
          </a:p>
          <a:p>
            <a:pPr lvl="0" indent="-334327">
              <a:buSzPct val="100000"/>
              <a:buAutoNum type="arabicPeriod"/>
            </a:pPr>
            <a:r>
              <a:rPr lang="en-US" sz="1200" dirty="0"/>
              <a:t>Provide a final classification map.</a:t>
            </a:r>
          </a:p>
        </p:txBody>
      </p:sp>
      <p:sp>
        <p:nvSpPr>
          <p:cNvPr id="220" name="Google Shape;220;p26"/>
          <p:cNvSpPr txBox="1"/>
          <p:nvPr/>
        </p:nvSpPr>
        <p:spPr>
          <a:xfrm>
            <a:off x="6317169" y="1395209"/>
            <a:ext cx="2358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dirty="0"/>
              <a:t>Tarasiewicz et al. 2020 [5]</a:t>
            </a:r>
            <a:endParaRPr dirty="0"/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76C5A884-0A9B-42CE-8826-B47654833E4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16</a:t>
            </a:fld>
            <a:endParaRPr lang="it-IT"/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F7508AC8-2BDE-4B93-B597-914CD182957B}"/>
              </a:ext>
            </a:extLst>
          </p:cNvPr>
          <p:cNvCxnSpPr>
            <a:cxnSpLocks/>
          </p:cNvCxnSpPr>
          <p:nvPr/>
        </p:nvCxnSpPr>
        <p:spPr>
          <a:xfrm>
            <a:off x="0" y="707230"/>
            <a:ext cx="6125029" cy="0"/>
          </a:xfrm>
          <a:prstGeom prst="line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</a:ln>
          <a:effectLst>
            <a:glow rad="12700">
              <a:schemeClr val="accent1">
                <a:alpha val="97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Google Shape;60;p14">
            <a:extLst>
              <a:ext uri="{FF2B5EF4-FFF2-40B4-BE49-F238E27FC236}">
                <a16:creationId xmlns:a16="http://schemas.microsoft.com/office/drawing/2014/main" id="{C8F8BD14-5DC7-4C98-BB1A-E1108B2AB4E1}"/>
              </a:ext>
            </a:extLst>
          </p:cNvPr>
          <p:cNvSpPr txBox="1">
            <a:spLocks/>
          </p:cNvSpPr>
          <p:nvPr/>
        </p:nvSpPr>
        <p:spPr>
          <a:xfrm>
            <a:off x="308709" y="107155"/>
            <a:ext cx="6658147" cy="6000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" sz="1800" dirty="0">
                <a:latin typeface="Consolas" panose="020B0609020204030204" pitchFamily="49" charset="0"/>
                <a:cs typeface="Consolas" panose="020B0609020204030204" pitchFamily="49" charset="0"/>
              </a:rPr>
              <a:t>Methodological approach: </a:t>
            </a:r>
            <a:r>
              <a:rPr lang="it-IT" sz="1800" dirty="0">
                <a:latin typeface="Consolas" panose="020B0609020204030204" pitchFamily="49" charset="0"/>
                <a:cs typeface="Consolas" panose="020B0609020204030204" pitchFamily="49" charset="0"/>
              </a:rPr>
              <a:t>Deep learning</a:t>
            </a:r>
            <a:r>
              <a:rPr lang="it" sz="1800" dirty="0">
                <a:latin typeface="Consolas" panose="020B0609020204030204" pitchFamily="49" charset="0"/>
                <a:cs typeface="Consolas" panose="020B0609020204030204" pitchFamily="49" charset="0"/>
              </a:rPr>
              <a:t> method </a:t>
            </a:r>
            <a:endParaRPr lang="it-IT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11" name="Google Shape;203;p24">
            <a:extLst>
              <a:ext uri="{FF2B5EF4-FFF2-40B4-BE49-F238E27FC236}">
                <a16:creationId xmlns:a16="http://schemas.microsoft.com/office/drawing/2014/main" id="{B04A6C31-4E54-4911-9EB5-7FC9378F2DA7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17169" y="84352"/>
            <a:ext cx="2578100" cy="978748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204;p24">
            <a:extLst>
              <a:ext uri="{FF2B5EF4-FFF2-40B4-BE49-F238E27FC236}">
                <a16:creationId xmlns:a16="http://schemas.microsoft.com/office/drawing/2014/main" id="{781D2664-C4B0-4874-AF69-DD783ABE5E66}"/>
              </a:ext>
            </a:extLst>
          </p:cNvPr>
          <p:cNvSpPr/>
          <p:nvPr/>
        </p:nvSpPr>
        <p:spPr>
          <a:xfrm>
            <a:off x="8274291" y="436575"/>
            <a:ext cx="561000" cy="11497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202;p24">
            <a:extLst>
              <a:ext uri="{FF2B5EF4-FFF2-40B4-BE49-F238E27FC236}">
                <a16:creationId xmlns:a16="http://schemas.microsoft.com/office/drawing/2014/main" id="{257BE1BA-6B9B-4AFF-B127-D147E3CE5040}"/>
              </a:ext>
            </a:extLst>
          </p:cNvPr>
          <p:cNvSpPr txBox="1"/>
          <p:nvPr/>
        </p:nvSpPr>
        <p:spPr>
          <a:xfrm>
            <a:off x="248731" y="730033"/>
            <a:ext cx="46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700" dirty="0">
                <a:solidFill>
                  <a:schemeClr val="dk1"/>
                </a:solidFill>
              </a:rPr>
              <a:t>U-Net [4]</a:t>
            </a:r>
            <a:endParaRPr sz="300" dirty="0"/>
          </a:p>
        </p:txBody>
      </p:sp>
      <p:sp>
        <p:nvSpPr>
          <p:cNvPr id="14" name="Google Shape;228;p27">
            <a:extLst>
              <a:ext uri="{FF2B5EF4-FFF2-40B4-BE49-F238E27FC236}">
                <a16:creationId xmlns:a16="http://schemas.microsoft.com/office/drawing/2014/main" id="{25ABD92A-3DD1-41D1-829D-E9396A05EE60}"/>
              </a:ext>
            </a:extLst>
          </p:cNvPr>
          <p:cNvSpPr txBox="1"/>
          <p:nvPr/>
        </p:nvSpPr>
        <p:spPr>
          <a:xfrm>
            <a:off x="3849813" y="2006306"/>
            <a:ext cx="2053775" cy="12002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100" dirty="0"/>
              <a:t>The </a:t>
            </a:r>
            <a:r>
              <a:rPr lang="it-IT" sz="1100" dirty="0" err="1"/>
              <a:t>salient</a:t>
            </a:r>
            <a:r>
              <a:rPr lang="it-IT" sz="1100" dirty="0"/>
              <a:t> </a:t>
            </a:r>
            <a:r>
              <a:rPr lang="it-IT" sz="1100" dirty="0" err="1"/>
              <a:t>content</a:t>
            </a:r>
            <a:r>
              <a:rPr lang="it-IT" sz="1100" dirty="0"/>
              <a:t> size </a:t>
            </a:r>
            <a:r>
              <a:rPr lang="it-IT" sz="1100" dirty="0" err="1"/>
              <a:t>varies</a:t>
            </a:r>
            <a:r>
              <a:rPr lang="it-IT" sz="1100" dirty="0"/>
              <a:t> </a:t>
            </a:r>
            <a:r>
              <a:rPr lang="it-IT" sz="1100" dirty="0" err="1"/>
              <a:t>between</a:t>
            </a:r>
            <a:r>
              <a:rPr lang="it-IT" sz="1100" dirty="0"/>
              <a:t> images.</a:t>
            </a:r>
            <a:br>
              <a:rPr lang="it-IT" sz="1100" dirty="0"/>
            </a:br>
            <a:r>
              <a:rPr lang="it-IT" sz="1100" b="1" dirty="0" err="1"/>
              <a:t>Inception</a:t>
            </a:r>
            <a:r>
              <a:rPr lang="it-IT" sz="1100" b="1" dirty="0"/>
              <a:t> </a:t>
            </a:r>
            <a:r>
              <a:rPr lang="it-IT" sz="1100" b="1" dirty="0" err="1"/>
              <a:t>module</a:t>
            </a:r>
            <a:r>
              <a:rPr lang="it-IT" sz="1100" i="1" dirty="0"/>
              <a:t> </a:t>
            </a:r>
            <a:r>
              <a:rPr lang="it-IT" sz="1100" dirty="0"/>
              <a:t>combine multiple kernels with </a:t>
            </a:r>
            <a:r>
              <a:rPr lang="it-IT" sz="1100" dirty="0" err="1"/>
              <a:t>different</a:t>
            </a:r>
            <a:r>
              <a:rPr lang="it-IT" sz="1100" dirty="0"/>
              <a:t> sizes for </a:t>
            </a:r>
            <a:r>
              <a:rPr lang="it-IT" sz="1100" dirty="0" err="1"/>
              <a:t>content</a:t>
            </a:r>
            <a:r>
              <a:rPr lang="it-IT" sz="1100" dirty="0"/>
              <a:t> </a:t>
            </a:r>
            <a:r>
              <a:rPr lang="it-IT" sz="1100" dirty="0" err="1"/>
              <a:t>adaptation</a:t>
            </a:r>
            <a:r>
              <a:rPr lang="it-IT" sz="1100" dirty="0"/>
              <a:t>.</a:t>
            </a:r>
            <a:br>
              <a:rPr lang="it-IT" sz="1100" dirty="0"/>
            </a:br>
            <a:endParaRPr sz="1100" dirty="0"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3348010E-22B2-4AF1-8ABA-0758D85732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34425" y="3135831"/>
            <a:ext cx="2021896" cy="557177"/>
          </a:xfrm>
          <a:prstGeom prst="rect">
            <a:avLst/>
          </a:prstGeom>
        </p:spPr>
      </p:pic>
      <p:sp>
        <p:nvSpPr>
          <p:cNvPr id="17" name="Google Shape;228;p27">
            <a:extLst>
              <a:ext uri="{FF2B5EF4-FFF2-40B4-BE49-F238E27FC236}">
                <a16:creationId xmlns:a16="http://schemas.microsoft.com/office/drawing/2014/main" id="{45F15A84-A2C0-4F40-9F6D-71B50C92C806}"/>
              </a:ext>
            </a:extLst>
          </p:cNvPr>
          <p:cNvSpPr txBox="1"/>
          <p:nvPr/>
        </p:nvSpPr>
        <p:spPr>
          <a:xfrm>
            <a:off x="3834425" y="3713174"/>
            <a:ext cx="2053775" cy="1369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it-IT" sz="1100" b="1" dirty="0"/>
              <a:t>Dense </a:t>
            </a:r>
            <a:r>
              <a:rPr lang="it-IT" sz="1100" b="1" dirty="0" err="1"/>
              <a:t>block</a:t>
            </a:r>
            <a:r>
              <a:rPr lang="it-IT" sz="1100" b="1" dirty="0"/>
              <a:t> </a:t>
            </a:r>
            <a:r>
              <a:rPr lang="it-IT" sz="1100" dirty="0" err="1"/>
              <a:t>layers</a:t>
            </a:r>
            <a:r>
              <a:rPr lang="it-IT" sz="1100" dirty="0"/>
              <a:t> are </a:t>
            </a:r>
            <a:r>
              <a:rPr lang="it-IT" sz="1100" dirty="0" err="1"/>
              <a:t>connected</a:t>
            </a:r>
            <a:r>
              <a:rPr lang="it-IT" sz="1100" dirty="0"/>
              <a:t> in a way </a:t>
            </a:r>
            <a:r>
              <a:rPr lang="en-US" sz="1100" dirty="0"/>
              <a:t>that each one receives feature maps from all preceding layers and passes its feature maps to all subsequent layers.</a:t>
            </a:r>
            <a:br>
              <a:rPr lang="it-IT" sz="1100" dirty="0"/>
            </a:br>
            <a:endParaRPr sz="1100" dirty="0"/>
          </a:p>
        </p:txBody>
      </p:sp>
      <p:pic>
        <p:nvPicPr>
          <p:cNvPr id="4" name="Immagine 3" descr="Immagine che contiene testo, uomo, fissando&#10;&#10;Descrizione generata automaticamente">
            <a:extLst>
              <a:ext uri="{FF2B5EF4-FFF2-40B4-BE49-F238E27FC236}">
                <a16:creationId xmlns:a16="http://schemas.microsoft.com/office/drawing/2014/main" id="{14D343CE-043A-413F-AAA0-A48ABE51ED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5434" y="1539274"/>
            <a:ext cx="629183" cy="471888"/>
          </a:xfrm>
          <a:prstGeom prst="rect">
            <a:avLst/>
          </a:prstGeom>
        </p:spPr>
      </p:pic>
      <p:pic>
        <p:nvPicPr>
          <p:cNvPr id="13" name="Immagine 12" descr="Immagine che contiene persona, donna, interni, femmina&#10;&#10;Descrizione generata automaticamente">
            <a:extLst>
              <a:ext uri="{FF2B5EF4-FFF2-40B4-BE49-F238E27FC236}">
                <a16:creationId xmlns:a16="http://schemas.microsoft.com/office/drawing/2014/main" id="{5F0AA3B7-005F-45B2-B69A-7005CBCC80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97205" y="1537103"/>
            <a:ext cx="629185" cy="471889"/>
          </a:xfrm>
          <a:prstGeom prst="rect">
            <a:avLst/>
          </a:prstGeom>
        </p:spPr>
      </p:pic>
      <p:pic>
        <p:nvPicPr>
          <p:cNvPr id="16" name="Immagine 15" descr="Immagine che contiene testo, persona&#10;&#10;Descrizione generata automaticamente">
            <a:extLst>
              <a:ext uri="{FF2B5EF4-FFF2-40B4-BE49-F238E27FC236}">
                <a16:creationId xmlns:a16="http://schemas.microsoft.com/office/drawing/2014/main" id="{61E47229-76CE-4404-B9C2-E73B223DEAC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84128" y="1545712"/>
            <a:ext cx="657989" cy="460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5611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7"/>
          <p:cNvSpPr txBox="1">
            <a:spLocks noGrp="1"/>
          </p:cNvSpPr>
          <p:nvPr>
            <p:ph type="body" idx="1"/>
          </p:nvPr>
        </p:nvSpPr>
        <p:spPr>
          <a:xfrm>
            <a:off x="576072" y="890587"/>
            <a:ext cx="4231672" cy="115685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it" sz="1400" dirty="0"/>
              <a:t>Common datasets used in Skin Detection.</a:t>
            </a:r>
          </a:p>
          <a:p>
            <a:pPr marL="0" lvl="0" indent="0">
              <a:spcAft>
                <a:spcPts val="1200"/>
              </a:spcAft>
              <a:buNone/>
            </a:pPr>
            <a:r>
              <a:rPr lang="it" sz="1400" dirty="0">
                <a:solidFill>
                  <a:srgbClr val="C00000"/>
                </a:solidFill>
              </a:rPr>
              <a:t>Three datasets </a:t>
            </a:r>
            <a:r>
              <a:rPr lang="it-IT" sz="1400" dirty="0" err="1"/>
              <a:t>have</a:t>
            </a:r>
            <a:r>
              <a:rPr lang="it-IT" sz="1400" dirty="0"/>
              <a:t> </a:t>
            </a:r>
            <a:r>
              <a:rPr lang="it-IT" sz="1400" dirty="0" err="1"/>
              <a:t>been</a:t>
            </a:r>
            <a:r>
              <a:rPr lang="it-IT" sz="1400" dirty="0"/>
              <a:t> </a:t>
            </a:r>
            <a:r>
              <a:rPr lang="it-IT" sz="1400" dirty="0" err="1"/>
              <a:t>chosen</a:t>
            </a:r>
            <a:r>
              <a:rPr lang="it-IT" sz="1400" dirty="0"/>
              <a:t> by </a:t>
            </a:r>
            <a:r>
              <a:rPr lang="en-US" sz="1400" dirty="0"/>
              <a:t>considering the popularity, diversity, and size of the databases.</a:t>
            </a:r>
            <a:endParaRPr sz="1400" dirty="0">
              <a:solidFill>
                <a:srgbClr val="C00000"/>
              </a:solidFill>
            </a:endParaRPr>
          </a:p>
        </p:txBody>
      </p:sp>
      <p:sp>
        <p:nvSpPr>
          <p:cNvPr id="228" name="Google Shape;228;p27"/>
          <p:cNvSpPr txBox="1"/>
          <p:nvPr/>
        </p:nvSpPr>
        <p:spPr>
          <a:xfrm>
            <a:off x="5366566" y="1550407"/>
            <a:ext cx="3105892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 dirty="0"/>
              <a:t>* Skin tones are citations from the papers</a:t>
            </a:r>
            <a:br>
              <a:rPr lang="it" sz="1200" dirty="0"/>
            </a:br>
            <a:r>
              <a:rPr lang="it" sz="1200" dirty="0"/>
              <a:t>  or eventual labels</a:t>
            </a:r>
            <a:endParaRPr sz="1200" dirty="0"/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B4D1E438-D794-4D1F-97E8-FCE9729519F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17</a:t>
            </a:fld>
            <a:endParaRPr lang="it-IT"/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FDC3D162-B680-4B66-958B-C17D9DA911B9}"/>
              </a:ext>
            </a:extLst>
          </p:cNvPr>
          <p:cNvCxnSpPr>
            <a:cxnSpLocks/>
          </p:cNvCxnSpPr>
          <p:nvPr/>
        </p:nvCxnSpPr>
        <p:spPr>
          <a:xfrm>
            <a:off x="0" y="707230"/>
            <a:ext cx="9144000" cy="0"/>
          </a:xfrm>
          <a:prstGeom prst="line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</a:ln>
          <a:effectLst>
            <a:glow rad="12700">
              <a:schemeClr val="accent1">
                <a:alpha val="97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Google Shape;60;p14">
            <a:extLst>
              <a:ext uri="{FF2B5EF4-FFF2-40B4-BE49-F238E27FC236}">
                <a16:creationId xmlns:a16="http://schemas.microsoft.com/office/drawing/2014/main" id="{12F4773B-7591-4074-BE19-BCE664B94FD7}"/>
              </a:ext>
            </a:extLst>
          </p:cNvPr>
          <p:cNvSpPr txBox="1">
            <a:spLocks/>
          </p:cNvSpPr>
          <p:nvPr/>
        </p:nvSpPr>
        <p:spPr>
          <a:xfrm>
            <a:off x="311700" y="107155"/>
            <a:ext cx="8520600" cy="6000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it-IT" sz="2400" dirty="0">
                <a:latin typeface="Consolas" panose="020B0609020204030204" pitchFamily="49" charset="0"/>
                <a:cs typeface="Consolas" panose="020B0609020204030204" pitchFamily="49" charset="0"/>
              </a:rPr>
              <a:t>Datasets</a:t>
            </a:r>
          </a:p>
        </p:txBody>
      </p:sp>
      <p:pic>
        <p:nvPicPr>
          <p:cNvPr id="4" name="Immagine 3" descr="Immagine che contiene tavolo&#10;&#10;Descrizione generata automaticamente">
            <a:extLst>
              <a:ext uri="{FF2B5EF4-FFF2-40B4-BE49-F238E27FC236}">
                <a16:creationId xmlns:a16="http://schemas.microsoft.com/office/drawing/2014/main" id="{2176ACB7-2FEF-402D-BF93-E4686325B3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72" y="2015445"/>
            <a:ext cx="7991856" cy="2564327"/>
          </a:xfrm>
          <a:prstGeom prst="rect">
            <a:avLst/>
          </a:prstGeom>
        </p:spPr>
      </p:pic>
      <p:sp>
        <p:nvSpPr>
          <p:cNvPr id="9" name="Google Shape;191;p23">
            <a:extLst>
              <a:ext uri="{FF2B5EF4-FFF2-40B4-BE49-F238E27FC236}">
                <a16:creationId xmlns:a16="http://schemas.microsoft.com/office/drawing/2014/main" id="{0EA7AB29-4BF4-47E8-B56A-F50D6AE3CCF3}"/>
              </a:ext>
            </a:extLst>
          </p:cNvPr>
          <p:cNvSpPr/>
          <p:nvPr/>
        </p:nvSpPr>
        <p:spPr>
          <a:xfrm>
            <a:off x="700088" y="2750344"/>
            <a:ext cx="557212" cy="250032"/>
          </a:xfrm>
          <a:prstGeom prst="rect">
            <a:avLst/>
          </a:prstGeom>
          <a:noFill/>
          <a:ln w="1905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91;p23">
            <a:extLst>
              <a:ext uri="{FF2B5EF4-FFF2-40B4-BE49-F238E27FC236}">
                <a16:creationId xmlns:a16="http://schemas.microsoft.com/office/drawing/2014/main" id="{208873E8-9D8C-4C6E-BF8C-B3B897AE693F}"/>
              </a:ext>
            </a:extLst>
          </p:cNvPr>
          <p:cNvSpPr/>
          <p:nvPr/>
        </p:nvSpPr>
        <p:spPr>
          <a:xfrm>
            <a:off x="700088" y="4002881"/>
            <a:ext cx="557212" cy="250032"/>
          </a:xfrm>
          <a:prstGeom prst="rect">
            <a:avLst/>
          </a:prstGeom>
          <a:noFill/>
          <a:ln w="1905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91;p23">
            <a:extLst>
              <a:ext uri="{FF2B5EF4-FFF2-40B4-BE49-F238E27FC236}">
                <a16:creationId xmlns:a16="http://schemas.microsoft.com/office/drawing/2014/main" id="{AE8DD0BE-086D-49E4-B511-53E5ACB72C6B}"/>
              </a:ext>
            </a:extLst>
          </p:cNvPr>
          <p:cNvSpPr/>
          <p:nvPr/>
        </p:nvSpPr>
        <p:spPr>
          <a:xfrm>
            <a:off x="700087" y="3742134"/>
            <a:ext cx="921543" cy="250032"/>
          </a:xfrm>
          <a:prstGeom prst="rect">
            <a:avLst/>
          </a:prstGeom>
          <a:noFill/>
          <a:ln w="1905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F0696C7-E99F-4C49-BB73-BDF9D54283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7944" y="2519623"/>
            <a:ext cx="808112" cy="1923791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tavolo&#10;&#10;Descrizione generata automaticamente">
            <a:extLst>
              <a:ext uri="{FF2B5EF4-FFF2-40B4-BE49-F238E27FC236}">
                <a16:creationId xmlns:a16="http://schemas.microsoft.com/office/drawing/2014/main" id="{520CD105-24CF-4A67-A09F-0C93918DC4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829959"/>
            <a:ext cx="4863205" cy="2126497"/>
          </a:xfrm>
          <a:prstGeom prst="rect">
            <a:avLst/>
          </a:prstGeom>
        </p:spPr>
      </p:pic>
      <p:pic>
        <p:nvPicPr>
          <p:cNvPr id="235" name="Google Shape;235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3017822"/>
            <a:ext cx="3185951" cy="1595437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28"/>
          <p:cNvSpPr txBox="1"/>
          <p:nvPr/>
        </p:nvSpPr>
        <p:spPr>
          <a:xfrm>
            <a:off x="226662" y="4613259"/>
            <a:ext cx="3373788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 dirty="0"/>
              <a:t>Original   Ground truth     </a:t>
            </a:r>
            <a:r>
              <a:rPr lang="it-IT" sz="1000" dirty="0"/>
              <a:t>CNN</a:t>
            </a:r>
            <a:r>
              <a:rPr lang="it" sz="1000" dirty="0"/>
              <a:t>        </a:t>
            </a:r>
            <a:r>
              <a:rPr lang="it-IT" sz="1000" dirty="0"/>
              <a:t>Statistical  </a:t>
            </a:r>
            <a:r>
              <a:rPr lang="it-IT" sz="1000" dirty="0" err="1"/>
              <a:t>Threshold</a:t>
            </a:r>
            <a:endParaRPr sz="1000" dirty="0"/>
          </a:p>
        </p:txBody>
      </p:sp>
      <p:sp>
        <p:nvSpPr>
          <p:cNvPr id="238" name="Google Shape;238;p28"/>
          <p:cNvSpPr/>
          <p:nvPr/>
        </p:nvSpPr>
        <p:spPr>
          <a:xfrm>
            <a:off x="4822030" y="1128713"/>
            <a:ext cx="352875" cy="1750218"/>
          </a:xfrm>
          <a:prstGeom prst="rect">
            <a:avLst/>
          </a:prstGeom>
          <a:noFill/>
          <a:ln w="1905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C00000"/>
              </a:solidFill>
            </a:endParaRPr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A6F87E27-04F0-4750-B569-6FF824AB792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18</a:t>
            </a:fld>
            <a:endParaRPr lang="it-IT"/>
          </a:p>
        </p:txBody>
      </p: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C5947D99-798C-43AB-8192-67D73D0021FB}"/>
              </a:ext>
            </a:extLst>
          </p:cNvPr>
          <p:cNvCxnSpPr>
            <a:cxnSpLocks/>
          </p:cNvCxnSpPr>
          <p:nvPr/>
        </p:nvCxnSpPr>
        <p:spPr>
          <a:xfrm>
            <a:off x="0" y="707230"/>
            <a:ext cx="9144000" cy="0"/>
          </a:xfrm>
          <a:prstGeom prst="line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</a:ln>
          <a:effectLst>
            <a:glow rad="12700">
              <a:schemeClr val="accent1">
                <a:alpha val="97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Google Shape;60;p14">
            <a:extLst>
              <a:ext uri="{FF2B5EF4-FFF2-40B4-BE49-F238E27FC236}">
                <a16:creationId xmlns:a16="http://schemas.microsoft.com/office/drawing/2014/main" id="{C6886037-4CB0-4536-9F95-33048E5133C9}"/>
              </a:ext>
            </a:extLst>
          </p:cNvPr>
          <p:cNvSpPr txBox="1">
            <a:spLocks/>
          </p:cNvSpPr>
          <p:nvPr/>
        </p:nvSpPr>
        <p:spPr>
          <a:xfrm>
            <a:off x="311700" y="107155"/>
            <a:ext cx="8520600" cy="6000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it" sz="2400" dirty="0">
                <a:latin typeface="Consolas" panose="020B0609020204030204" pitchFamily="49" charset="0"/>
                <a:cs typeface="Consolas" panose="020B0609020204030204" pitchFamily="49" charset="0"/>
              </a:rPr>
              <a:t>Results: </a:t>
            </a:r>
            <a:r>
              <a:rPr lang="it-IT" sz="2400" dirty="0">
                <a:latin typeface="Consolas" panose="020B0609020204030204" pitchFamily="49" charset="0"/>
                <a:cs typeface="Consolas" panose="020B0609020204030204" pitchFamily="49" charset="0"/>
              </a:rPr>
              <a:t>Single</a:t>
            </a:r>
            <a:r>
              <a:rPr lang="it" sz="2400" dirty="0">
                <a:latin typeface="Consolas" panose="020B0609020204030204" pitchFamily="49" charset="0"/>
                <a:cs typeface="Consolas" panose="020B0609020204030204" pitchFamily="49" charset="0"/>
              </a:rPr>
              <a:t> dataset evaluation</a:t>
            </a:r>
            <a:endParaRPr lang="it-IT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3" name="Google Shape;228;p27">
            <a:extLst>
              <a:ext uri="{FF2B5EF4-FFF2-40B4-BE49-F238E27FC236}">
                <a16:creationId xmlns:a16="http://schemas.microsoft.com/office/drawing/2014/main" id="{B05A0E29-7D7B-4A2B-86CB-C32BDD206EF1}"/>
              </a:ext>
            </a:extLst>
          </p:cNvPr>
          <p:cNvSpPr txBox="1"/>
          <p:nvPr/>
        </p:nvSpPr>
        <p:spPr>
          <a:xfrm>
            <a:off x="3870598" y="3904236"/>
            <a:ext cx="2860125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dirty="0"/>
              <a:t>Color-</a:t>
            </a:r>
            <a:r>
              <a:rPr lang="it-IT" sz="1200" dirty="0" err="1"/>
              <a:t>based</a:t>
            </a:r>
            <a:r>
              <a:rPr lang="it-IT" sz="1200" dirty="0"/>
              <a:t> </a:t>
            </a:r>
            <a:r>
              <a:rPr lang="it-IT" sz="1200" dirty="0" err="1"/>
              <a:t>method</a:t>
            </a:r>
            <a:r>
              <a:rPr lang="it-IT" sz="1200" dirty="0"/>
              <a:t> </a:t>
            </a:r>
            <a:r>
              <a:rPr lang="it-IT" sz="1200" dirty="0" err="1"/>
              <a:t>struggle</a:t>
            </a:r>
            <a:r>
              <a:rPr lang="it-IT" sz="1200" dirty="0"/>
              <a:t> on images </a:t>
            </a:r>
            <a:r>
              <a:rPr lang="it-IT" sz="1200" dirty="0" err="1"/>
              <a:t>without</a:t>
            </a:r>
            <a:r>
              <a:rPr lang="it-IT" sz="1200" dirty="0"/>
              <a:t> </a:t>
            </a:r>
            <a:r>
              <a:rPr lang="it-IT" sz="1200" dirty="0" err="1"/>
              <a:t>skin</a:t>
            </a:r>
            <a:r>
              <a:rPr lang="it-IT" sz="1200" dirty="0"/>
              <a:t> pixels and with </a:t>
            </a:r>
            <a:r>
              <a:rPr lang="it-IT" sz="1200" dirty="0" err="1"/>
              <a:t>materials</a:t>
            </a:r>
            <a:r>
              <a:rPr lang="it-IT" sz="1200" dirty="0"/>
              <a:t> with </a:t>
            </a:r>
            <a:r>
              <a:rPr lang="it-IT" sz="1200" dirty="0" err="1"/>
              <a:t>similar</a:t>
            </a:r>
            <a:r>
              <a:rPr lang="it-IT" sz="1200" dirty="0"/>
              <a:t> color.</a:t>
            </a:r>
            <a:endParaRPr sz="1200" dirty="0"/>
          </a:p>
        </p:txBody>
      </p:sp>
      <p:sp>
        <p:nvSpPr>
          <p:cNvPr id="14" name="Google Shape;228;p27">
            <a:extLst>
              <a:ext uri="{FF2B5EF4-FFF2-40B4-BE49-F238E27FC236}">
                <a16:creationId xmlns:a16="http://schemas.microsoft.com/office/drawing/2014/main" id="{AEE45F56-3B97-4DFB-AFCA-765F7E678FD3}"/>
              </a:ext>
            </a:extLst>
          </p:cNvPr>
          <p:cNvSpPr txBox="1"/>
          <p:nvPr/>
        </p:nvSpPr>
        <p:spPr>
          <a:xfrm>
            <a:off x="5206481" y="1080523"/>
            <a:ext cx="2860125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dirty="0" err="1">
                <a:solidFill>
                  <a:srgbClr val="C00000"/>
                </a:solidFill>
              </a:rPr>
              <a:t>Schmugge</a:t>
            </a:r>
            <a:r>
              <a:rPr lang="it-IT" sz="1200" dirty="0">
                <a:solidFill>
                  <a:srgbClr val="C00000"/>
                </a:solidFill>
              </a:rPr>
              <a:t> </a:t>
            </a:r>
            <a:r>
              <a:rPr lang="it-IT" sz="1200" dirty="0" err="1">
                <a:solidFill>
                  <a:srgbClr val="C00000"/>
                </a:solidFill>
              </a:rPr>
              <a:t>presents</a:t>
            </a:r>
            <a:r>
              <a:rPr lang="it-IT" sz="1200" dirty="0">
                <a:solidFill>
                  <a:srgbClr val="C00000"/>
                </a:solidFill>
              </a:rPr>
              <a:t> high standard </a:t>
            </a:r>
            <a:r>
              <a:rPr lang="it-IT" sz="1200" dirty="0" err="1">
                <a:solidFill>
                  <a:srgbClr val="C00000"/>
                </a:solidFill>
              </a:rPr>
              <a:t>deviations</a:t>
            </a:r>
            <a:r>
              <a:rPr lang="it-IT" sz="1200" dirty="0">
                <a:solidFill>
                  <a:srgbClr val="C00000"/>
                </a:solidFill>
              </a:rPr>
              <a:t> </a:t>
            </a:r>
            <a:r>
              <a:rPr lang="it-IT" sz="1200" dirty="0" err="1">
                <a:solidFill>
                  <a:srgbClr val="C00000"/>
                </a:solidFill>
              </a:rPr>
              <a:t>that</a:t>
            </a:r>
            <a:r>
              <a:rPr lang="it-IT" sz="1200" dirty="0">
                <a:solidFill>
                  <a:srgbClr val="C00000"/>
                </a:solidFill>
              </a:rPr>
              <a:t> can be </a:t>
            </a:r>
            <a:r>
              <a:rPr lang="it-IT" sz="1200" dirty="0" err="1">
                <a:solidFill>
                  <a:srgbClr val="C00000"/>
                </a:solidFill>
              </a:rPr>
              <a:t>attribuited</a:t>
            </a:r>
            <a:r>
              <a:rPr lang="it-IT" sz="1200" dirty="0">
                <a:solidFill>
                  <a:srgbClr val="C00000"/>
                </a:solidFill>
              </a:rPr>
              <a:t> to </a:t>
            </a:r>
            <a:r>
              <a:rPr lang="it-IT" sz="1200" dirty="0" err="1">
                <a:solidFill>
                  <a:srgbClr val="C00000"/>
                </a:solidFill>
              </a:rPr>
              <a:t>its</a:t>
            </a:r>
            <a:r>
              <a:rPr lang="it-IT" sz="1200" dirty="0">
                <a:solidFill>
                  <a:srgbClr val="C00000"/>
                </a:solidFill>
              </a:rPr>
              <a:t> diverse </a:t>
            </a:r>
            <a:r>
              <a:rPr lang="it-IT" sz="1200" dirty="0" err="1">
                <a:solidFill>
                  <a:srgbClr val="C00000"/>
                </a:solidFill>
              </a:rPr>
              <a:t>content</a:t>
            </a:r>
            <a:r>
              <a:rPr lang="it-IT" sz="1200" dirty="0">
                <a:solidFill>
                  <a:srgbClr val="C00000"/>
                </a:solidFill>
              </a:rPr>
              <a:t>, featuring </a:t>
            </a:r>
            <a:r>
              <a:rPr lang="it-IT" sz="1200" dirty="0" err="1">
                <a:solidFill>
                  <a:srgbClr val="C00000"/>
                </a:solidFill>
              </a:rPr>
              <a:t>different</a:t>
            </a:r>
            <a:r>
              <a:rPr lang="it-IT" sz="1200" dirty="0">
                <a:solidFill>
                  <a:srgbClr val="C00000"/>
                </a:solidFill>
              </a:rPr>
              <a:t> </a:t>
            </a:r>
            <a:r>
              <a:rPr lang="it-IT" sz="1200" dirty="0" err="1">
                <a:solidFill>
                  <a:srgbClr val="C00000"/>
                </a:solidFill>
              </a:rPr>
              <a:t>subjects</a:t>
            </a:r>
            <a:r>
              <a:rPr lang="it-IT" sz="1200" dirty="0">
                <a:solidFill>
                  <a:srgbClr val="C00000"/>
                </a:solidFill>
              </a:rPr>
              <a:t>, backgrounds, and lighting.</a:t>
            </a:r>
            <a:endParaRPr sz="1200" dirty="0">
              <a:solidFill>
                <a:srgbClr val="C00000"/>
              </a:solidFill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3D668D74-4CB1-43B4-8D7F-4258916697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2170" y="2101557"/>
            <a:ext cx="2300288" cy="260214"/>
          </a:xfrm>
          <a:prstGeom prst="rect">
            <a:avLst/>
          </a:prstGeom>
        </p:spPr>
      </p:pic>
      <p:sp>
        <p:nvSpPr>
          <p:cNvPr id="16" name="Google Shape;228;p27">
            <a:extLst>
              <a:ext uri="{FF2B5EF4-FFF2-40B4-BE49-F238E27FC236}">
                <a16:creationId xmlns:a16="http://schemas.microsoft.com/office/drawing/2014/main" id="{7AA6E4B6-0340-4362-B22F-52546C07621B}"/>
              </a:ext>
            </a:extLst>
          </p:cNvPr>
          <p:cNvSpPr txBox="1"/>
          <p:nvPr/>
        </p:nvSpPr>
        <p:spPr>
          <a:xfrm>
            <a:off x="6110849" y="2268615"/>
            <a:ext cx="1955757" cy="800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000" dirty="0"/>
              <a:t>PR - Precision</a:t>
            </a:r>
            <a:br>
              <a:rPr lang="it-IT" sz="1000" dirty="0"/>
            </a:br>
            <a:r>
              <a:rPr lang="it-IT" sz="1000" dirty="0"/>
              <a:t>RE - Recall</a:t>
            </a:r>
            <a:br>
              <a:rPr lang="it-IT" sz="1000" dirty="0"/>
            </a:br>
            <a:r>
              <a:rPr lang="it-IT" sz="1000" dirty="0"/>
              <a:t>SP - </a:t>
            </a:r>
            <a:r>
              <a:rPr lang="it-IT" sz="1000" dirty="0" err="1"/>
              <a:t>Specificity</a:t>
            </a:r>
            <a:br>
              <a:rPr lang="it-IT" sz="1000" dirty="0"/>
            </a:br>
            <a:r>
              <a:rPr lang="it-IT" sz="1000" dirty="0"/>
              <a:t>(1,1,1) - Ideal ground truth</a:t>
            </a:r>
            <a:endParaRPr sz="1000" dirty="0"/>
          </a:p>
        </p:txBody>
      </p:sp>
      <p:sp>
        <p:nvSpPr>
          <p:cNvPr id="7" name="Parentesi graffa chiusa 6">
            <a:extLst>
              <a:ext uri="{FF2B5EF4-FFF2-40B4-BE49-F238E27FC236}">
                <a16:creationId xmlns:a16="http://schemas.microsoft.com/office/drawing/2014/main" id="{A7338507-097B-42B1-87DD-82C3B30AAC73}"/>
              </a:ext>
            </a:extLst>
          </p:cNvPr>
          <p:cNvSpPr/>
          <p:nvPr/>
        </p:nvSpPr>
        <p:spPr>
          <a:xfrm>
            <a:off x="3610329" y="4036232"/>
            <a:ext cx="287909" cy="47464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Google Shape;228;p27">
            <a:extLst>
              <a:ext uri="{FF2B5EF4-FFF2-40B4-BE49-F238E27FC236}">
                <a16:creationId xmlns:a16="http://schemas.microsoft.com/office/drawing/2014/main" id="{ACA69BE1-7843-4EA6-B32F-3B7617FC797D}"/>
              </a:ext>
            </a:extLst>
          </p:cNvPr>
          <p:cNvSpPr txBox="1"/>
          <p:nvPr/>
        </p:nvSpPr>
        <p:spPr>
          <a:xfrm>
            <a:off x="3582689" y="3061029"/>
            <a:ext cx="2394231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dirty="0" err="1"/>
              <a:t>All</a:t>
            </a:r>
            <a:r>
              <a:rPr lang="it-IT" sz="1200" dirty="0"/>
              <a:t> </a:t>
            </a:r>
            <a:r>
              <a:rPr lang="it-IT" sz="1200" dirty="0" err="1"/>
              <a:t>approaches</a:t>
            </a:r>
            <a:r>
              <a:rPr lang="it-IT" sz="1200" dirty="0"/>
              <a:t> </a:t>
            </a:r>
            <a:r>
              <a:rPr lang="it-IT" sz="1200" dirty="0" err="1"/>
              <a:t>struggle</a:t>
            </a:r>
            <a:r>
              <a:rPr lang="it-IT" sz="1200" dirty="0"/>
              <a:t> on </a:t>
            </a:r>
            <a:r>
              <a:rPr lang="it-IT" sz="1200" dirty="0" err="1"/>
              <a:t>this</a:t>
            </a:r>
            <a:r>
              <a:rPr lang="it-IT" sz="1200" dirty="0"/>
              <a:t> image. The lighting </a:t>
            </a:r>
            <a:r>
              <a:rPr lang="it-IT" sz="1200" dirty="0" err="1"/>
              <a:t>could</a:t>
            </a:r>
            <a:r>
              <a:rPr lang="it-IT" sz="1200" dirty="0"/>
              <a:t> be the cause.</a:t>
            </a:r>
            <a:endParaRPr sz="120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tavolo&#10;&#10;Descrizione generata automaticamente">
            <a:extLst>
              <a:ext uri="{FF2B5EF4-FFF2-40B4-BE49-F238E27FC236}">
                <a16:creationId xmlns:a16="http://schemas.microsoft.com/office/drawing/2014/main" id="{7AD5BCD2-21CF-4ED4-BA31-54477978BC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757561"/>
            <a:ext cx="7815262" cy="2234603"/>
          </a:xfrm>
          <a:prstGeom prst="rect">
            <a:avLst/>
          </a:prstGeom>
        </p:spPr>
      </p:pic>
      <p:pic>
        <p:nvPicPr>
          <p:cNvPr id="245" name="Google Shape;245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2188" y="2978065"/>
            <a:ext cx="4204519" cy="826368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29"/>
          <p:cNvSpPr txBox="1"/>
          <p:nvPr/>
        </p:nvSpPr>
        <p:spPr>
          <a:xfrm>
            <a:off x="419057" y="3734718"/>
            <a:ext cx="4057438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 dirty="0">
                <a:solidFill>
                  <a:schemeClr val="dk1"/>
                </a:solidFill>
              </a:rPr>
              <a:t>Original             Ground truth              </a:t>
            </a:r>
            <a:r>
              <a:rPr lang="it-IT" sz="1000" dirty="0">
                <a:solidFill>
                  <a:schemeClr val="dk1"/>
                </a:solidFill>
              </a:rPr>
              <a:t>CNN 	            Statistical</a:t>
            </a:r>
            <a:endParaRPr sz="1000" dirty="0"/>
          </a:p>
        </p:txBody>
      </p:sp>
      <p:sp>
        <p:nvSpPr>
          <p:cNvPr id="247" name="Google Shape;247;p29"/>
          <p:cNvSpPr/>
          <p:nvPr/>
        </p:nvSpPr>
        <p:spPr>
          <a:xfrm>
            <a:off x="4994658" y="1313129"/>
            <a:ext cx="1062900" cy="1557900"/>
          </a:xfrm>
          <a:prstGeom prst="rect">
            <a:avLst/>
          </a:prstGeom>
          <a:noFill/>
          <a:ln w="1905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29"/>
          <p:cNvSpPr/>
          <p:nvPr/>
        </p:nvSpPr>
        <p:spPr>
          <a:xfrm>
            <a:off x="5040108" y="2092079"/>
            <a:ext cx="972000" cy="401090"/>
          </a:xfrm>
          <a:prstGeom prst="rect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29"/>
          <p:cNvSpPr/>
          <p:nvPr/>
        </p:nvSpPr>
        <p:spPr>
          <a:xfrm>
            <a:off x="6171164" y="2511329"/>
            <a:ext cx="609000" cy="359700"/>
          </a:xfrm>
          <a:prstGeom prst="rect">
            <a:avLst/>
          </a:prstGeom>
          <a:noFill/>
          <a:ln w="19050" cap="flat" cmpd="sng">
            <a:solidFill>
              <a:schemeClr val="accent1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8EA1B3CC-56EC-422A-A739-33EC30C8DCE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19</a:t>
            </a:fld>
            <a:endParaRPr lang="it-IT"/>
          </a:p>
        </p:txBody>
      </p:sp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9CC646E6-7E5D-4E29-9D08-40ADDBCA4F00}"/>
              </a:ext>
            </a:extLst>
          </p:cNvPr>
          <p:cNvCxnSpPr>
            <a:cxnSpLocks/>
          </p:cNvCxnSpPr>
          <p:nvPr/>
        </p:nvCxnSpPr>
        <p:spPr>
          <a:xfrm>
            <a:off x="0" y="707230"/>
            <a:ext cx="9144000" cy="0"/>
          </a:xfrm>
          <a:prstGeom prst="line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</a:ln>
          <a:effectLst>
            <a:glow rad="12700">
              <a:schemeClr val="accent1">
                <a:alpha val="97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Google Shape;60;p14">
            <a:extLst>
              <a:ext uri="{FF2B5EF4-FFF2-40B4-BE49-F238E27FC236}">
                <a16:creationId xmlns:a16="http://schemas.microsoft.com/office/drawing/2014/main" id="{A0E38C55-9ABF-46CB-893A-0730085AC70E}"/>
              </a:ext>
            </a:extLst>
          </p:cNvPr>
          <p:cNvSpPr txBox="1">
            <a:spLocks/>
          </p:cNvSpPr>
          <p:nvPr/>
        </p:nvSpPr>
        <p:spPr>
          <a:xfrm>
            <a:off x="311700" y="107155"/>
            <a:ext cx="8520600" cy="6000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it" sz="2400" dirty="0">
                <a:latin typeface="Consolas" panose="020B0609020204030204" pitchFamily="49" charset="0"/>
                <a:cs typeface="Consolas" panose="020B0609020204030204" pitchFamily="49" charset="0"/>
              </a:rPr>
              <a:t>Results: </a:t>
            </a:r>
            <a:r>
              <a:rPr lang="it-IT" sz="2400" dirty="0">
                <a:latin typeface="Consolas" panose="020B0609020204030204" pitchFamily="49" charset="0"/>
                <a:cs typeface="Consolas" panose="020B0609020204030204" pitchFamily="49" charset="0"/>
              </a:rPr>
              <a:t>Cross dataset</a:t>
            </a:r>
            <a:r>
              <a:rPr lang="it" sz="2400" dirty="0">
                <a:latin typeface="Consolas" panose="020B0609020204030204" pitchFamily="49" charset="0"/>
                <a:cs typeface="Consolas" panose="020B0609020204030204" pitchFamily="49" charset="0"/>
              </a:rPr>
              <a:t> evaluation </a:t>
            </a:r>
            <a:endParaRPr lang="it-IT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3" name="Google Shape;246;p29">
            <a:extLst>
              <a:ext uri="{FF2B5EF4-FFF2-40B4-BE49-F238E27FC236}">
                <a16:creationId xmlns:a16="http://schemas.microsoft.com/office/drawing/2014/main" id="{2F5200BB-44BC-4342-9EFD-16CFC01DDB61}"/>
              </a:ext>
            </a:extLst>
          </p:cNvPr>
          <p:cNvSpPr txBox="1"/>
          <p:nvPr/>
        </p:nvSpPr>
        <p:spPr>
          <a:xfrm>
            <a:off x="4416707" y="3242306"/>
            <a:ext cx="1280856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 dirty="0"/>
              <a:t>Train: HG</a:t>
            </a:r>
            <a:r>
              <a:rPr lang="it-IT" sz="1000" dirty="0"/>
              <a:t>R</a:t>
            </a:r>
            <a:endParaRPr sz="1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 dirty="0"/>
              <a:t>Test: Schmugge       </a:t>
            </a:r>
            <a:endParaRPr sz="1000" dirty="0"/>
          </a:p>
        </p:txBody>
      </p:sp>
      <p:sp>
        <p:nvSpPr>
          <p:cNvPr id="14" name="Google Shape;228;p27">
            <a:extLst>
              <a:ext uri="{FF2B5EF4-FFF2-40B4-BE49-F238E27FC236}">
                <a16:creationId xmlns:a16="http://schemas.microsoft.com/office/drawing/2014/main" id="{ECCE2FE4-D5B1-48C5-822F-F752F3FFACB8}"/>
              </a:ext>
            </a:extLst>
          </p:cNvPr>
          <p:cNvSpPr txBox="1"/>
          <p:nvPr/>
        </p:nvSpPr>
        <p:spPr>
          <a:xfrm>
            <a:off x="5554981" y="2964947"/>
            <a:ext cx="3066246" cy="1661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dirty="0">
                <a:solidFill>
                  <a:srgbClr val="C00000"/>
                </a:solidFill>
              </a:rPr>
              <a:t>The </a:t>
            </a:r>
            <a:r>
              <a:rPr lang="it-IT" sz="1200" dirty="0" err="1">
                <a:solidFill>
                  <a:srgbClr val="C00000"/>
                </a:solidFill>
              </a:rPr>
              <a:t>statistical</a:t>
            </a:r>
            <a:r>
              <a:rPr lang="it-IT" sz="1200" dirty="0">
                <a:solidFill>
                  <a:srgbClr val="C00000"/>
                </a:solidFill>
              </a:rPr>
              <a:t> </a:t>
            </a:r>
            <a:r>
              <a:rPr lang="it-IT" sz="1200" dirty="0" err="1">
                <a:solidFill>
                  <a:srgbClr val="C00000"/>
                </a:solidFill>
              </a:rPr>
              <a:t>approach</a:t>
            </a:r>
            <a:r>
              <a:rPr lang="it-IT" sz="1200" dirty="0">
                <a:solidFill>
                  <a:srgbClr val="C00000"/>
                </a:solidFill>
              </a:rPr>
              <a:t> </a:t>
            </a:r>
            <a:r>
              <a:rPr lang="it-IT" sz="1200" dirty="0" err="1">
                <a:solidFill>
                  <a:srgbClr val="C00000"/>
                </a:solidFill>
              </a:rPr>
              <a:t>outperforms</a:t>
            </a:r>
            <a:r>
              <a:rPr lang="it-IT" sz="1200" dirty="0">
                <a:solidFill>
                  <a:srgbClr val="C00000"/>
                </a:solidFill>
              </a:rPr>
              <a:t> the CNN in </a:t>
            </a:r>
            <a:r>
              <a:rPr lang="it-IT" sz="1200" dirty="0" err="1">
                <a:solidFill>
                  <a:srgbClr val="C00000"/>
                </a:solidFill>
              </a:rPr>
              <a:t>these</a:t>
            </a:r>
            <a:r>
              <a:rPr lang="it-IT" sz="1200" dirty="0">
                <a:solidFill>
                  <a:srgbClr val="C00000"/>
                </a:solidFill>
              </a:rPr>
              <a:t> </a:t>
            </a:r>
            <a:r>
              <a:rPr lang="it-IT" sz="1200" dirty="0" err="1">
                <a:solidFill>
                  <a:srgbClr val="C00000"/>
                </a:solidFill>
              </a:rPr>
              <a:t>cases</a:t>
            </a:r>
            <a:r>
              <a:rPr lang="it-IT" sz="1200" dirty="0">
                <a:solidFill>
                  <a:srgbClr val="C00000"/>
                </a:solidFill>
              </a:rPr>
              <a:t>, </a:t>
            </a:r>
            <a:r>
              <a:rPr lang="it-IT" sz="1200" dirty="0" err="1">
                <a:solidFill>
                  <a:srgbClr val="C00000"/>
                </a:solidFill>
              </a:rPr>
              <a:t>but</a:t>
            </a:r>
            <a:r>
              <a:rPr lang="it-IT" sz="1200" dirty="0">
                <a:solidFill>
                  <a:srgbClr val="C00000"/>
                </a:solidFill>
              </a:rPr>
              <a:t> </a:t>
            </a:r>
            <a:r>
              <a:rPr lang="it-IT" sz="1200" dirty="0" err="1">
                <a:solidFill>
                  <a:schemeClr val="accent5"/>
                </a:solidFill>
              </a:rPr>
              <a:t>they</a:t>
            </a:r>
            <a:r>
              <a:rPr lang="it-IT" sz="1200" dirty="0">
                <a:solidFill>
                  <a:schemeClr val="accent5"/>
                </a:solidFill>
              </a:rPr>
              <a:t> are </a:t>
            </a:r>
            <a:r>
              <a:rPr lang="it-IT" sz="1200" dirty="0" err="1">
                <a:solidFill>
                  <a:schemeClr val="accent5"/>
                </a:solidFill>
              </a:rPr>
              <a:t>both</a:t>
            </a:r>
            <a:r>
              <a:rPr lang="it-IT" sz="1200" dirty="0">
                <a:solidFill>
                  <a:schemeClr val="accent5"/>
                </a:solidFill>
              </a:rPr>
              <a:t> far </a:t>
            </a:r>
            <a:r>
              <a:rPr lang="it-IT" sz="1200" dirty="0" err="1">
                <a:solidFill>
                  <a:schemeClr val="accent5"/>
                </a:solidFill>
              </a:rPr>
              <a:t>away</a:t>
            </a:r>
            <a:r>
              <a:rPr lang="it-IT" sz="1200" dirty="0">
                <a:solidFill>
                  <a:schemeClr val="accent5"/>
                </a:solidFill>
              </a:rPr>
              <a:t> from the </a:t>
            </a:r>
            <a:r>
              <a:rPr lang="it-IT" sz="1200" dirty="0" err="1">
                <a:solidFill>
                  <a:schemeClr val="accent5"/>
                </a:solidFill>
              </a:rPr>
              <a:t>ideal</a:t>
            </a:r>
            <a:r>
              <a:rPr lang="it-IT" sz="1200" dirty="0">
                <a:solidFill>
                  <a:schemeClr val="accent5"/>
                </a:solidFill>
              </a:rPr>
              <a:t> ground truths</a:t>
            </a:r>
            <a:r>
              <a:rPr lang="it-IT" sz="1200" dirty="0">
                <a:solidFill>
                  <a:srgbClr val="C00000"/>
                </a:solidFill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dirty="0">
                <a:solidFill>
                  <a:srgbClr val="C00000"/>
                </a:solidFill>
              </a:rPr>
              <a:t>The </a:t>
            </a:r>
            <a:r>
              <a:rPr lang="it-IT" sz="1200" dirty="0" err="1">
                <a:solidFill>
                  <a:srgbClr val="C00000"/>
                </a:solidFill>
              </a:rPr>
              <a:t>statistical</a:t>
            </a:r>
            <a:r>
              <a:rPr lang="it-IT" sz="1200" dirty="0">
                <a:solidFill>
                  <a:srgbClr val="C00000"/>
                </a:solidFill>
              </a:rPr>
              <a:t> </a:t>
            </a:r>
            <a:r>
              <a:rPr lang="it-IT" sz="1200" dirty="0" err="1">
                <a:solidFill>
                  <a:srgbClr val="C00000"/>
                </a:solidFill>
              </a:rPr>
              <a:t>approach</a:t>
            </a:r>
            <a:r>
              <a:rPr lang="it-IT" sz="1200" dirty="0">
                <a:solidFill>
                  <a:srgbClr val="C00000"/>
                </a:solidFill>
              </a:rPr>
              <a:t> </a:t>
            </a:r>
            <a:r>
              <a:rPr lang="it-IT" sz="1200" dirty="0" err="1">
                <a:solidFill>
                  <a:srgbClr val="C00000"/>
                </a:solidFill>
              </a:rPr>
              <a:t>may</a:t>
            </a:r>
            <a:r>
              <a:rPr lang="it-IT" sz="1200" dirty="0">
                <a:solidFill>
                  <a:srgbClr val="C00000"/>
                </a:solidFill>
              </a:rPr>
              <a:t> </a:t>
            </a:r>
            <a:r>
              <a:rPr lang="it-IT" sz="1200" dirty="0" err="1">
                <a:solidFill>
                  <a:srgbClr val="C00000"/>
                </a:solidFill>
              </a:rPr>
              <a:t>have</a:t>
            </a:r>
            <a:r>
              <a:rPr lang="it-IT" sz="1200" dirty="0">
                <a:solidFill>
                  <a:srgbClr val="C00000"/>
                </a:solidFill>
              </a:rPr>
              <a:t> more False </a:t>
            </a:r>
            <a:r>
              <a:rPr lang="it-IT" sz="1200" dirty="0" err="1">
                <a:solidFill>
                  <a:srgbClr val="C00000"/>
                </a:solidFill>
              </a:rPr>
              <a:t>Positives</a:t>
            </a:r>
            <a:r>
              <a:rPr lang="it-IT" sz="1200" dirty="0">
                <a:solidFill>
                  <a:srgbClr val="C00000"/>
                </a:solidFill>
              </a:rPr>
              <a:t> </a:t>
            </a:r>
            <a:r>
              <a:rPr lang="it-IT" sz="1200" dirty="0" err="1">
                <a:solidFill>
                  <a:srgbClr val="C00000"/>
                </a:solidFill>
              </a:rPr>
              <a:t>as</a:t>
            </a:r>
            <a:r>
              <a:rPr lang="it-IT" sz="1200" dirty="0">
                <a:solidFill>
                  <a:srgbClr val="C00000"/>
                </a:solidFill>
              </a:rPr>
              <a:t> </a:t>
            </a:r>
            <a:r>
              <a:rPr lang="it-IT" sz="1200" dirty="0" err="1">
                <a:solidFill>
                  <a:srgbClr val="C00000"/>
                </a:solidFill>
              </a:rPr>
              <a:t>it</a:t>
            </a:r>
            <a:r>
              <a:rPr lang="it-IT" sz="1200" dirty="0">
                <a:solidFill>
                  <a:srgbClr val="C00000"/>
                </a:solidFill>
              </a:rPr>
              <a:t> </a:t>
            </a:r>
            <a:r>
              <a:rPr lang="it-IT" sz="1200" dirty="0" err="1">
                <a:solidFill>
                  <a:srgbClr val="C00000"/>
                </a:solidFill>
              </a:rPr>
              <a:t>loses</a:t>
            </a:r>
            <a:r>
              <a:rPr lang="it-IT" sz="1200" dirty="0">
                <a:solidFill>
                  <a:srgbClr val="C00000"/>
                </a:solidFill>
              </a:rPr>
              <a:t> on </a:t>
            </a:r>
            <a:r>
              <a:rPr lang="it-IT" sz="1200" dirty="0" err="1">
                <a:solidFill>
                  <a:srgbClr val="C00000"/>
                </a:solidFill>
              </a:rPr>
              <a:t>Dprs</a:t>
            </a:r>
            <a:r>
              <a:rPr lang="it-IT" sz="1200" dirty="0">
                <a:solidFill>
                  <a:srgbClr val="C00000"/>
                </a:solidFill>
              </a:rPr>
              <a:t> and the </a:t>
            </a:r>
            <a:r>
              <a:rPr lang="it-IT" sz="1200" dirty="0" err="1">
                <a:solidFill>
                  <a:srgbClr val="C00000"/>
                </a:solidFill>
              </a:rPr>
              <a:t>difference</a:t>
            </a:r>
            <a:r>
              <a:rPr lang="it-IT" sz="1200" dirty="0">
                <a:solidFill>
                  <a:srgbClr val="C00000"/>
                </a:solidFill>
              </a:rPr>
              <a:t> </a:t>
            </a:r>
            <a:r>
              <a:rPr lang="it-IT" sz="1200" dirty="0" err="1">
                <a:solidFill>
                  <a:srgbClr val="C00000"/>
                </a:solidFill>
              </a:rPr>
              <a:t>between</a:t>
            </a:r>
            <a:r>
              <a:rPr lang="it-IT" sz="1200" dirty="0">
                <a:solidFill>
                  <a:srgbClr val="C00000"/>
                </a:solidFill>
              </a:rPr>
              <a:t> F1 and </a:t>
            </a:r>
            <a:r>
              <a:rPr lang="it-IT" sz="1200" dirty="0" err="1">
                <a:solidFill>
                  <a:srgbClr val="C00000"/>
                </a:solidFill>
              </a:rPr>
              <a:t>IoU</a:t>
            </a:r>
            <a:r>
              <a:rPr lang="it-IT" sz="1200" dirty="0">
                <a:solidFill>
                  <a:srgbClr val="C00000"/>
                </a:solidFill>
              </a:rPr>
              <a:t>.</a:t>
            </a:r>
            <a:br>
              <a:rPr lang="it-IT" sz="1200" dirty="0">
                <a:solidFill>
                  <a:srgbClr val="C00000"/>
                </a:solidFill>
              </a:rPr>
            </a:br>
            <a:r>
              <a:rPr lang="it-IT" sz="1200" dirty="0">
                <a:solidFill>
                  <a:schemeClr val="accent1">
                    <a:lumMod val="50000"/>
                  </a:schemeClr>
                </a:solidFill>
              </a:rPr>
              <a:t>In </a:t>
            </a:r>
            <a:r>
              <a:rPr lang="it-IT" sz="1200" dirty="0" err="1">
                <a:solidFill>
                  <a:schemeClr val="accent1">
                    <a:lumMod val="50000"/>
                  </a:schemeClr>
                </a:solidFill>
              </a:rPr>
              <a:t>this</a:t>
            </a:r>
            <a:r>
              <a:rPr lang="it-IT" sz="1200" dirty="0">
                <a:solidFill>
                  <a:schemeClr val="accent1">
                    <a:lumMod val="50000"/>
                  </a:schemeClr>
                </a:solidFill>
              </a:rPr>
              <a:t> case, the CNN </a:t>
            </a:r>
            <a:r>
              <a:rPr lang="it-IT" sz="1200" dirty="0" err="1">
                <a:solidFill>
                  <a:schemeClr val="accent1">
                    <a:lumMod val="50000"/>
                  </a:schemeClr>
                </a:solidFill>
              </a:rPr>
              <a:t>seems</a:t>
            </a:r>
            <a:r>
              <a:rPr lang="it-IT" sz="1200" dirty="0">
                <a:solidFill>
                  <a:schemeClr val="accent1">
                    <a:lumMod val="50000"/>
                  </a:schemeClr>
                </a:solidFill>
              </a:rPr>
              <a:t> to report more False </a:t>
            </a:r>
            <a:r>
              <a:rPr lang="it-IT" sz="1200" dirty="0" err="1">
                <a:solidFill>
                  <a:schemeClr val="accent1">
                    <a:lumMod val="50000"/>
                  </a:schemeClr>
                </a:solidFill>
              </a:rPr>
              <a:t>Positives</a:t>
            </a:r>
            <a:r>
              <a:rPr lang="it-IT" sz="1200" dirty="0">
                <a:solidFill>
                  <a:schemeClr val="accent1">
                    <a:lumMod val="50000"/>
                  </a:schemeClr>
                </a:solidFill>
              </a:rPr>
              <a:t> and False </a:t>
            </a:r>
            <a:r>
              <a:rPr lang="it-IT" sz="1200" dirty="0" err="1">
                <a:solidFill>
                  <a:schemeClr val="accent1">
                    <a:lumMod val="50000"/>
                  </a:schemeClr>
                </a:solidFill>
              </a:rPr>
              <a:t>Negatives</a:t>
            </a:r>
            <a:r>
              <a:rPr lang="it-IT" sz="1200" dirty="0">
                <a:solidFill>
                  <a:schemeClr val="accent1">
                    <a:lumMod val="50000"/>
                  </a:schemeClr>
                </a:solidFill>
              </a:rPr>
              <a:t>.</a:t>
            </a:r>
          </a:p>
        </p:txBody>
      </p:sp>
      <p:sp>
        <p:nvSpPr>
          <p:cNvPr id="15" name="Google Shape;228;p27">
            <a:extLst>
              <a:ext uri="{FF2B5EF4-FFF2-40B4-BE49-F238E27FC236}">
                <a16:creationId xmlns:a16="http://schemas.microsoft.com/office/drawing/2014/main" id="{FA75E96B-9C7F-4C88-949B-029279342E5E}"/>
              </a:ext>
            </a:extLst>
          </p:cNvPr>
          <p:cNvSpPr txBox="1"/>
          <p:nvPr/>
        </p:nvSpPr>
        <p:spPr>
          <a:xfrm>
            <a:off x="1111797" y="4296844"/>
            <a:ext cx="3882861" cy="800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000" dirty="0"/>
              <a:t>The </a:t>
            </a:r>
            <a:r>
              <a:rPr lang="it-IT" sz="1000" dirty="0" err="1"/>
              <a:t>metric</a:t>
            </a:r>
            <a:r>
              <a:rPr lang="it-IT" sz="1000" dirty="0"/>
              <a:t> </a:t>
            </a:r>
            <a:r>
              <a:rPr lang="it-IT" sz="1000" b="1" dirty="0"/>
              <a:t>F1 – </a:t>
            </a:r>
            <a:r>
              <a:rPr lang="it-IT" sz="1000" b="1" dirty="0" err="1"/>
              <a:t>IoU</a:t>
            </a:r>
            <a:r>
              <a:rPr lang="it-IT" sz="1000" b="1" dirty="0"/>
              <a:t> </a:t>
            </a:r>
            <a:r>
              <a:rPr lang="it-IT" sz="1000" dirty="0" err="1"/>
              <a:t>is</a:t>
            </a:r>
            <a:r>
              <a:rPr lang="it-IT" sz="1000" dirty="0"/>
              <a:t> </a:t>
            </a:r>
            <a:r>
              <a:rPr lang="it-IT" sz="1000" dirty="0" err="1"/>
              <a:t>taken</a:t>
            </a:r>
            <a:r>
              <a:rPr lang="it-IT" sz="1000" dirty="0"/>
              <a:t> </a:t>
            </a:r>
            <a:r>
              <a:rPr lang="it-IT" sz="1000" dirty="0" err="1"/>
              <a:t>into</a:t>
            </a:r>
            <a:r>
              <a:rPr lang="it-IT" sz="1000" dirty="0"/>
              <a:t> </a:t>
            </a:r>
            <a:r>
              <a:rPr lang="it-IT" sz="1000" dirty="0" err="1"/>
              <a:t>consideration</a:t>
            </a:r>
            <a:r>
              <a:rPr lang="it-IT" sz="1000" dirty="0"/>
              <a:t> to </a:t>
            </a:r>
            <a:r>
              <a:rPr lang="it-IT" sz="1000" dirty="0" err="1"/>
              <a:t>get</a:t>
            </a:r>
            <a:r>
              <a:rPr lang="it-IT" sz="1000" dirty="0"/>
              <a:t> a </a:t>
            </a:r>
            <a:r>
              <a:rPr lang="it-IT" sz="1000" dirty="0" err="1"/>
              <a:t>better</a:t>
            </a:r>
            <a:r>
              <a:rPr lang="it-IT" sz="1000" dirty="0"/>
              <a:t> idea of the </a:t>
            </a:r>
            <a:r>
              <a:rPr lang="it-IT" sz="1000" dirty="0" err="1"/>
              <a:t>number</a:t>
            </a:r>
            <a:r>
              <a:rPr lang="it-IT" sz="1000" dirty="0"/>
              <a:t> of True </a:t>
            </a:r>
            <a:r>
              <a:rPr lang="it-IT" sz="1000" dirty="0" err="1"/>
              <a:t>Positives</a:t>
            </a:r>
            <a:r>
              <a:rPr lang="it-IT" sz="1000" dirty="0"/>
              <a:t> </a:t>
            </a:r>
            <a:r>
              <a:rPr lang="it-IT" sz="1000" dirty="0" err="1"/>
              <a:t>compared</a:t>
            </a:r>
            <a:r>
              <a:rPr lang="it-IT" sz="1000" dirty="0"/>
              <a:t> to False </a:t>
            </a:r>
            <a:r>
              <a:rPr lang="it-IT" sz="1000" dirty="0" err="1"/>
              <a:t>Positives</a:t>
            </a:r>
            <a:r>
              <a:rPr lang="it-IT" sz="1000" dirty="0"/>
              <a:t> and False </a:t>
            </a:r>
            <a:r>
              <a:rPr lang="it-IT" sz="1000" dirty="0" err="1"/>
              <a:t>Negatives</a:t>
            </a:r>
            <a:r>
              <a:rPr lang="it-IT" sz="1000" dirty="0"/>
              <a:t>.</a:t>
            </a:r>
            <a:br>
              <a:rPr lang="it-IT" sz="1000" dirty="0"/>
            </a:br>
            <a:endParaRPr sz="10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2CC59E35-DE1A-4705-B6E6-EDCD468EA2B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2</a:t>
            </a:fld>
            <a:endParaRPr lang="it-IT"/>
          </a:p>
        </p:txBody>
      </p: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45D6B8D8-A7B8-48BA-A27E-ABD70B801257}"/>
              </a:ext>
            </a:extLst>
          </p:cNvPr>
          <p:cNvCxnSpPr>
            <a:cxnSpLocks/>
          </p:cNvCxnSpPr>
          <p:nvPr/>
        </p:nvCxnSpPr>
        <p:spPr>
          <a:xfrm>
            <a:off x="0" y="707230"/>
            <a:ext cx="9144000" cy="0"/>
          </a:xfrm>
          <a:prstGeom prst="line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</a:ln>
          <a:effectLst>
            <a:glow rad="12700">
              <a:schemeClr val="accent1">
                <a:alpha val="97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Google Shape;60;p14">
            <a:extLst>
              <a:ext uri="{FF2B5EF4-FFF2-40B4-BE49-F238E27FC236}">
                <a16:creationId xmlns:a16="http://schemas.microsoft.com/office/drawing/2014/main" id="{090FC757-69CF-464A-A9B0-0683E0B67127}"/>
              </a:ext>
            </a:extLst>
          </p:cNvPr>
          <p:cNvSpPr txBox="1">
            <a:spLocks/>
          </p:cNvSpPr>
          <p:nvPr/>
        </p:nvSpPr>
        <p:spPr>
          <a:xfrm>
            <a:off x="311700" y="107155"/>
            <a:ext cx="8520600" cy="6000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it-IT" sz="2400" dirty="0">
                <a:latin typeface="Consolas" panose="020B0609020204030204" pitchFamily="49" charset="0"/>
                <a:cs typeface="Consolas" panose="020B0609020204030204" pitchFamily="49" charset="0"/>
              </a:rPr>
              <a:t>Scope of Work</a:t>
            </a:r>
          </a:p>
        </p:txBody>
      </p:sp>
      <p:sp>
        <p:nvSpPr>
          <p:cNvPr id="8" name="Google Shape;61;p14">
            <a:extLst>
              <a:ext uri="{FF2B5EF4-FFF2-40B4-BE49-F238E27FC236}">
                <a16:creationId xmlns:a16="http://schemas.microsoft.com/office/drawing/2014/main" id="{F2F45B5E-8FE7-48C0-B68D-DD6C19E3C77A}"/>
              </a:ext>
            </a:extLst>
          </p:cNvPr>
          <p:cNvSpPr txBox="1">
            <a:spLocks/>
          </p:cNvSpPr>
          <p:nvPr/>
        </p:nvSpPr>
        <p:spPr>
          <a:xfrm>
            <a:off x="1690092" y="2070279"/>
            <a:ext cx="5763816" cy="2268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600"/>
              <a:t>The purpose of the thesis is to present a review of the </a:t>
            </a:r>
            <a:r>
              <a:rPr lang="en-US" sz="1600" b="1"/>
              <a:t>human skin detection</a:t>
            </a:r>
            <a:r>
              <a:rPr lang="en-US" sz="1600"/>
              <a:t> datasets and approaches of the state of the art, and then perform a comparative in-depth analysis of the most relevant methods on different databases.</a:t>
            </a:r>
            <a:endParaRPr lang="en-US" sz="16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tavolo&#10;&#10;Descrizione generata automaticamente">
            <a:extLst>
              <a:ext uri="{FF2B5EF4-FFF2-40B4-BE49-F238E27FC236}">
                <a16:creationId xmlns:a16="http://schemas.microsoft.com/office/drawing/2014/main" id="{946F4948-038F-49B9-A0C1-0AD1A89BA8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139" y="786286"/>
            <a:ext cx="4771274" cy="2074154"/>
          </a:xfrm>
          <a:prstGeom prst="rect">
            <a:avLst/>
          </a:prstGeom>
        </p:spPr>
      </p:pic>
      <p:pic>
        <p:nvPicPr>
          <p:cNvPr id="256" name="Google Shape;256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9138" y="2933884"/>
            <a:ext cx="3138411" cy="1595253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30"/>
          <p:cNvSpPr txBox="1"/>
          <p:nvPr/>
        </p:nvSpPr>
        <p:spPr>
          <a:xfrm>
            <a:off x="-50006" y="4453976"/>
            <a:ext cx="3786187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 dirty="0"/>
              <a:t>  Original     </a:t>
            </a:r>
            <a:r>
              <a:rPr lang="it-IT" sz="1000" dirty="0"/>
              <a:t>G</a:t>
            </a:r>
            <a:r>
              <a:rPr lang="it" sz="1000" dirty="0"/>
              <a:t>round truth   </a:t>
            </a:r>
            <a:r>
              <a:rPr lang="it-IT" sz="1000" dirty="0"/>
              <a:t>CNN</a:t>
            </a:r>
            <a:r>
              <a:rPr lang="it" sz="1000" dirty="0"/>
              <a:t>      </a:t>
            </a:r>
            <a:r>
              <a:rPr lang="it-IT" sz="1000" dirty="0"/>
              <a:t>Statistical</a:t>
            </a:r>
            <a:r>
              <a:rPr lang="it" sz="1000" dirty="0"/>
              <a:t>    </a:t>
            </a:r>
            <a:r>
              <a:rPr lang="it-IT" sz="1000" dirty="0" err="1"/>
              <a:t>Thresholding</a:t>
            </a:r>
            <a:endParaRPr sz="1000" dirty="0"/>
          </a:p>
        </p:txBody>
      </p:sp>
      <p:sp>
        <p:nvSpPr>
          <p:cNvPr id="258" name="Google Shape;258;p30"/>
          <p:cNvSpPr txBox="1"/>
          <p:nvPr/>
        </p:nvSpPr>
        <p:spPr>
          <a:xfrm>
            <a:off x="3378801" y="3155256"/>
            <a:ext cx="1477800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 dirty="0"/>
              <a:t>Dark skin tone</a:t>
            </a:r>
            <a:endParaRPr sz="1000" dirty="0"/>
          </a:p>
        </p:txBody>
      </p:sp>
      <p:sp>
        <p:nvSpPr>
          <p:cNvPr id="259" name="Google Shape;259;p30"/>
          <p:cNvSpPr txBox="1"/>
          <p:nvPr/>
        </p:nvSpPr>
        <p:spPr>
          <a:xfrm>
            <a:off x="3378801" y="3804616"/>
            <a:ext cx="1648200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 dirty="0"/>
              <a:t>Medium skin tone</a:t>
            </a:r>
            <a:endParaRPr sz="1000" dirty="0"/>
          </a:p>
        </p:txBody>
      </p:sp>
      <p:sp>
        <p:nvSpPr>
          <p:cNvPr id="260" name="Google Shape;260;p30"/>
          <p:cNvSpPr/>
          <p:nvPr/>
        </p:nvSpPr>
        <p:spPr>
          <a:xfrm>
            <a:off x="2568938" y="1100202"/>
            <a:ext cx="326700" cy="335691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30"/>
          <p:cNvSpPr/>
          <p:nvPr/>
        </p:nvSpPr>
        <p:spPr>
          <a:xfrm>
            <a:off x="2052338" y="1463964"/>
            <a:ext cx="843300" cy="144654"/>
          </a:xfrm>
          <a:prstGeom prst="rect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B050"/>
              </a:solidFill>
            </a:endParaRPr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C9CD087F-894A-4450-8C80-738F076CDC1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20</a:t>
            </a:fld>
            <a:endParaRPr lang="it-IT"/>
          </a:p>
        </p:txBody>
      </p: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504F1DF8-0315-4B38-AE52-6A074593C3AC}"/>
              </a:ext>
            </a:extLst>
          </p:cNvPr>
          <p:cNvCxnSpPr>
            <a:cxnSpLocks/>
          </p:cNvCxnSpPr>
          <p:nvPr/>
        </p:nvCxnSpPr>
        <p:spPr>
          <a:xfrm>
            <a:off x="0" y="707230"/>
            <a:ext cx="9144000" cy="0"/>
          </a:xfrm>
          <a:prstGeom prst="line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</a:ln>
          <a:effectLst>
            <a:glow rad="12700">
              <a:schemeClr val="accent1">
                <a:alpha val="97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oogle Shape;60;p14">
            <a:extLst>
              <a:ext uri="{FF2B5EF4-FFF2-40B4-BE49-F238E27FC236}">
                <a16:creationId xmlns:a16="http://schemas.microsoft.com/office/drawing/2014/main" id="{416192AC-BD54-4AFD-AB32-B55AE7A33CCC}"/>
              </a:ext>
            </a:extLst>
          </p:cNvPr>
          <p:cNvSpPr txBox="1">
            <a:spLocks/>
          </p:cNvSpPr>
          <p:nvPr/>
        </p:nvSpPr>
        <p:spPr>
          <a:xfrm>
            <a:off x="311700" y="107155"/>
            <a:ext cx="8520600" cy="6000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it" sz="2400" dirty="0">
                <a:latin typeface="Consolas" panose="020B0609020204030204" pitchFamily="49" charset="0"/>
                <a:cs typeface="Consolas" panose="020B0609020204030204" pitchFamily="49" charset="0"/>
              </a:rPr>
              <a:t>Results: S</a:t>
            </a:r>
            <a:r>
              <a:rPr lang="it-IT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ingle</a:t>
            </a:r>
            <a:r>
              <a:rPr lang="it-IT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it-IT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skin</a:t>
            </a:r>
            <a:r>
              <a:rPr lang="it-IT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it-IT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tones</a:t>
            </a:r>
            <a:r>
              <a:rPr lang="it" sz="2400" dirty="0">
                <a:latin typeface="Consolas" panose="020B0609020204030204" pitchFamily="49" charset="0"/>
                <a:cs typeface="Consolas" panose="020B0609020204030204" pitchFamily="49" charset="0"/>
              </a:rPr>
              <a:t> evaluation </a:t>
            </a:r>
            <a:endParaRPr lang="it-IT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3" name="Google Shape;258;p30">
            <a:extLst>
              <a:ext uri="{FF2B5EF4-FFF2-40B4-BE49-F238E27FC236}">
                <a16:creationId xmlns:a16="http://schemas.microsoft.com/office/drawing/2014/main" id="{901659E4-413B-4145-B94D-04AD3FE4191B}"/>
              </a:ext>
            </a:extLst>
          </p:cNvPr>
          <p:cNvSpPr txBox="1"/>
          <p:nvPr/>
        </p:nvSpPr>
        <p:spPr>
          <a:xfrm>
            <a:off x="5280661" y="777652"/>
            <a:ext cx="3740498" cy="2031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dirty="0"/>
              <a:t>The </a:t>
            </a:r>
            <a:r>
              <a:rPr lang="it-IT" sz="1200" dirty="0" err="1"/>
              <a:t>skin</a:t>
            </a:r>
            <a:r>
              <a:rPr lang="it-IT" sz="1200" dirty="0"/>
              <a:t> </a:t>
            </a:r>
            <a:r>
              <a:rPr lang="it-IT" sz="1200" dirty="0" err="1"/>
              <a:t>tones</a:t>
            </a:r>
            <a:r>
              <a:rPr lang="it-IT" sz="1200" dirty="0"/>
              <a:t> sub-datasets are </a:t>
            </a:r>
            <a:r>
              <a:rPr lang="it-IT" sz="1200" dirty="0" err="1"/>
              <a:t>taken</a:t>
            </a:r>
            <a:r>
              <a:rPr lang="it-IT" sz="1200" dirty="0"/>
              <a:t> from the </a:t>
            </a:r>
            <a:r>
              <a:rPr lang="it-IT" sz="1200" b="1" dirty="0" err="1"/>
              <a:t>Schmugge</a:t>
            </a:r>
            <a:r>
              <a:rPr lang="it-IT" sz="1200" dirty="0"/>
              <a:t> dataset, </a:t>
            </a:r>
            <a:r>
              <a:rPr lang="it-IT" sz="1200" dirty="0" err="1"/>
              <a:t>which</a:t>
            </a:r>
            <a:r>
              <a:rPr lang="it-IT" sz="1200" dirty="0"/>
              <a:t> </a:t>
            </a:r>
            <a:r>
              <a:rPr lang="it-IT" sz="1200" dirty="0" err="1"/>
              <a:t>includes</a:t>
            </a:r>
            <a:r>
              <a:rPr lang="it-IT" sz="1200" dirty="0"/>
              <a:t> labels.</a:t>
            </a:r>
            <a:br>
              <a:rPr lang="it-IT" sz="1200" dirty="0"/>
            </a:br>
            <a:br>
              <a:rPr lang="it-IT" sz="1200" dirty="0"/>
            </a:br>
            <a:r>
              <a:rPr lang="it-IT" sz="1200" dirty="0"/>
              <a:t>Dark </a:t>
            </a:r>
            <a:r>
              <a:rPr lang="it-IT" sz="1200" dirty="0" err="1"/>
              <a:t>skin</a:t>
            </a:r>
            <a:r>
              <a:rPr lang="it-IT" sz="1200" dirty="0"/>
              <a:t> </a:t>
            </a:r>
            <a:r>
              <a:rPr lang="it-IT" sz="1200" dirty="0" err="1"/>
              <a:t>tones</a:t>
            </a:r>
            <a:r>
              <a:rPr lang="it-IT" sz="1200" dirty="0"/>
              <a:t> </a:t>
            </a:r>
            <a:r>
              <a:rPr lang="it-IT" sz="1200" dirty="0" err="1"/>
              <a:t>presented</a:t>
            </a:r>
            <a:r>
              <a:rPr lang="it-IT" sz="1200" dirty="0"/>
              <a:t> </a:t>
            </a:r>
            <a:r>
              <a:rPr lang="it-IT" sz="1200" dirty="0" err="1"/>
              <a:t>too</a:t>
            </a:r>
            <a:r>
              <a:rPr lang="it-IT" sz="1200" dirty="0"/>
              <a:t> </a:t>
            </a:r>
            <a:r>
              <a:rPr lang="it-IT" sz="1200" dirty="0" err="1"/>
              <a:t>few</a:t>
            </a:r>
            <a:r>
              <a:rPr lang="it-IT" sz="1200" dirty="0"/>
              <a:t> images and </a:t>
            </a:r>
            <a:r>
              <a:rPr lang="it-IT" sz="1200" dirty="0" err="1"/>
              <a:t>has</a:t>
            </a:r>
            <a:r>
              <a:rPr lang="it-IT" sz="1200" dirty="0"/>
              <a:t> </a:t>
            </a:r>
            <a:r>
              <a:rPr lang="it-IT" sz="1200" dirty="0" err="1"/>
              <a:t>been</a:t>
            </a:r>
            <a:r>
              <a:rPr lang="it-IT" sz="1200" dirty="0"/>
              <a:t> </a:t>
            </a:r>
            <a:r>
              <a:rPr lang="it-IT" sz="1200" u="sng" dirty="0"/>
              <a:t>data-</a:t>
            </a:r>
            <a:r>
              <a:rPr lang="it-IT" sz="1200" u="sng" dirty="0" err="1"/>
              <a:t>augmented</a:t>
            </a:r>
            <a:r>
              <a:rPr lang="it-IT" sz="1200" dirty="0"/>
              <a:t> to </a:t>
            </a:r>
            <a:r>
              <a:rPr lang="it-IT" sz="1200" dirty="0" err="1"/>
              <a:t>get</a:t>
            </a:r>
            <a:r>
              <a:rPr lang="it-IT" sz="1200" dirty="0"/>
              <a:t> </a:t>
            </a:r>
            <a:r>
              <a:rPr lang="it-IT" sz="1200" dirty="0" err="1"/>
              <a:t>at</a:t>
            </a:r>
            <a:r>
              <a:rPr lang="it-IT" sz="1200" dirty="0"/>
              <a:t> </a:t>
            </a:r>
            <a:r>
              <a:rPr lang="it-IT" sz="1200" dirty="0" err="1"/>
              <a:t>least</a:t>
            </a:r>
            <a:r>
              <a:rPr lang="it-IT" sz="1200" dirty="0"/>
              <a:t> 100 images </a:t>
            </a:r>
            <a:r>
              <a:rPr lang="it-IT" sz="1200" dirty="0" err="1"/>
              <a:t>that</a:t>
            </a:r>
            <a:r>
              <a:rPr lang="it-IT" sz="1200" dirty="0"/>
              <a:t> look </a:t>
            </a:r>
            <a:r>
              <a:rPr lang="it-IT" sz="1200" dirty="0" err="1"/>
              <a:t>natural</a:t>
            </a:r>
            <a:r>
              <a:rPr lang="it-IT" sz="1200" dirty="0"/>
              <a:t>.</a:t>
            </a:r>
            <a:br>
              <a:rPr lang="it-IT" sz="1200" dirty="0"/>
            </a:br>
            <a:r>
              <a:rPr lang="it-IT" sz="1200" dirty="0" err="1"/>
              <a:t>Trasformations</a:t>
            </a:r>
            <a:r>
              <a:rPr lang="it-IT" sz="1200" dirty="0"/>
              <a:t> </a:t>
            </a:r>
            <a:r>
              <a:rPr lang="it-IT" sz="1200" dirty="0" err="1"/>
              <a:t>applied</a:t>
            </a:r>
            <a:r>
              <a:rPr lang="it-IT" sz="1200" dirty="0"/>
              <a:t>:</a:t>
            </a:r>
            <a:br>
              <a:rPr lang="it-IT" sz="1200" dirty="0"/>
            </a:br>
            <a:r>
              <a:rPr lang="it-IT" sz="1200" dirty="0"/>
              <a:t>  - </a:t>
            </a:r>
            <a:r>
              <a:rPr lang="it-IT" sz="1200" dirty="0" err="1"/>
              <a:t>Horizontal</a:t>
            </a:r>
            <a:r>
              <a:rPr lang="it-IT" sz="1200" dirty="0"/>
              <a:t> Flip</a:t>
            </a:r>
            <a:br>
              <a:rPr lang="it-IT" sz="1200" dirty="0"/>
            </a:br>
            <a:r>
              <a:rPr lang="it-IT" sz="1200" dirty="0"/>
              <a:t>  - Rotate </a:t>
            </a:r>
            <a:r>
              <a:rPr lang="it-IT" sz="1200" dirty="0" err="1"/>
              <a:t>between</a:t>
            </a:r>
            <a:r>
              <a:rPr lang="it-IT" sz="1200" dirty="0"/>
              <a:t> -15 and +15 degrees</a:t>
            </a:r>
            <a:br>
              <a:rPr lang="it-IT" sz="1200" dirty="0"/>
            </a:br>
            <a:r>
              <a:rPr lang="it-IT" sz="1200" dirty="0"/>
              <a:t>  - Random </a:t>
            </a:r>
            <a:r>
              <a:rPr lang="it-IT" sz="1200" dirty="0" err="1"/>
              <a:t>Crop</a:t>
            </a:r>
            <a:r>
              <a:rPr lang="it-IT" sz="1200" dirty="0"/>
              <a:t> of 0.8 image size</a:t>
            </a:r>
            <a:endParaRPr sz="1200" dirty="0"/>
          </a:p>
        </p:txBody>
      </p:sp>
      <p:sp>
        <p:nvSpPr>
          <p:cNvPr id="15" name="Google Shape;258;p30">
            <a:extLst>
              <a:ext uri="{FF2B5EF4-FFF2-40B4-BE49-F238E27FC236}">
                <a16:creationId xmlns:a16="http://schemas.microsoft.com/office/drawing/2014/main" id="{386B9637-9BEF-4F72-8180-BF6712FB1C3B}"/>
              </a:ext>
            </a:extLst>
          </p:cNvPr>
          <p:cNvSpPr txBox="1"/>
          <p:nvPr/>
        </p:nvSpPr>
        <p:spPr>
          <a:xfrm>
            <a:off x="4890413" y="3063243"/>
            <a:ext cx="3468727" cy="1477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it-IT" dirty="0">
                <a:solidFill>
                  <a:srgbClr val="C00000"/>
                </a:solidFill>
              </a:rPr>
              <a:t>Dark </a:t>
            </a:r>
            <a:r>
              <a:rPr lang="it-IT" dirty="0" err="1">
                <a:solidFill>
                  <a:srgbClr val="C00000"/>
                </a:solidFill>
              </a:rPr>
              <a:t>presents</a:t>
            </a:r>
            <a:r>
              <a:rPr lang="it-IT" dirty="0">
                <a:solidFill>
                  <a:srgbClr val="C00000"/>
                </a:solidFill>
              </a:rPr>
              <a:t> an </a:t>
            </a:r>
            <a:r>
              <a:rPr lang="it-IT" dirty="0" err="1">
                <a:solidFill>
                  <a:srgbClr val="C00000"/>
                </a:solidFill>
              </a:rPr>
              <a:t>almost</a:t>
            </a:r>
            <a:r>
              <a:rPr lang="it-IT" dirty="0">
                <a:solidFill>
                  <a:srgbClr val="C00000"/>
                </a:solidFill>
              </a:rPr>
              <a:t> </a:t>
            </a:r>
            <a:r>
              <a:rPr lang="it-IT" dirty="0" err="1">
                <a:solidFill>
                  <a:srgbClr val="C00000"/>
                </a:solidFill>
              </a:rPr>
              <a:t>null</a:t>
            </a:r>
            <a:r>
              <a:rPr lang="it-IT" dirty="0">
                <a:solidFill>
                  <a:srgbClr val="C00000"/>
                </a:solidFill>
              </a:rPr>
              <a:t> standard </a:t>
            </a:r>
            <a:r>
              <a:rPr lang="it-IT" dirty="0" err="1">
                <a:solidFill>
                  <a:srgbClr val="C00000"/>
                </a:solidFill>
              </a:rPr>
              <a:t>deviation</a:t>
            </a:r>
            <a:r>
              <a:rPr lang="it-IT" dirty="0">
                <a:solidFill>
                  <a:srgbClr val="C00000"/>
                </a:solidFill>
              </a:rPr>
              <a:t>, </a:t>
            </a:r>
            <a:r>
              <a:rPr lang="it-IT" dirty="0" err="1">
                <a:solidFill>
                  <a:srgbClr val="C00000"/>
                </a:solidFill>
              </a:rPr>
              <a:t>indicating</a:t>
            </a:r>
            <a:r>
              <a:rPr lang="it-IT" dirty="0">
                <a:solidFill>
                  <a:srgbClr val="C00000"/>
                </a:solidFill>
              </a:rPr>
              <a:t> </a:t>
            </a:r>
            <a:r>
              <a:rPr lang="en-US" dirty="0">
                <a:solidFill>
                  <a:srgbClr val="C00000"/>
                </a:solidFill>
              </a:rPr>
              <a:t>that the diversity of the images might not be very high.</a:t>
            </a:r>
          </a:p>
          <a:p>
            <a:pPr lvl="0"/>
            <a:br>
              <a:rPr lang="en-US" dirty="0">
                <a:solidFill>
                  <a:srgbClr val="C00000"/>
                </a:solidFill>
              </a:rPr>
            </a:br>
            <a:r>
              <a:rPr lang="en-US" dirty="0">
                <a:solidFill>
                  <a:schemeClr val="accent5"/>
                </a:solidFill>
              </a:rPr>
              <a:t>The thresholding approach struggles to classify dark skin tones.</a:t>
            </a:r>
            <a:endParaRPr dirty="0">
              <a:solidFill>
                <a:schemeClr val="accent5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tavolo&#10;&#10;Descrizione generata automaticamente">
            <a:extLst>
              <a:ext uri="{FF2B5EF4-FFF2-40B4-BE49-F238E27FC236}">
                <a16:creationId xmlns:a16="http://schemas.microsoft.com/office/drawing/2014/main" id="{4A93B29F-2511-48A1-83FC-1F3F9187B5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00" y="779807"/>
            <a:ext cx="7623875" cy="2101554"/>
          </a:xfrm>
          <a:prstGeom prst="rect">
            <a:avLst/>
          </a:prstGeom>
        </p:spPr>
      </p:pic>
      <p:sp>
        <p:nvSpPr>
          <p:cNvPr id="268" name="Google Shape;268;p31"/>
          <p:cNvSpPr/>
          <p:nvPr/>
        </p:nvSpPr>
        <p:spPr>
          <a:xfrm>
            <a:off x="3841313" y="2203389"/>
            <a:ext cx="973575" cy="203793"/>
          </a:xfrm>
          <a:prstGeom prst="rect">
            <a:avLst/>
          </a:prstGeom>
          <a:noFill/>
          <a:ln w="1905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p31"/>
          <p:cNvSpPr/>
          <p:nvPr/>
        </p:nvSpPr>
        <p:spPr>
          <a:xfrm>
            <a:off x="5801850" y="2203388"/>
            <a:ext cx="973575" cy="203794"/>
          </a:xfrm>
          <a:prstGeom prst="rect">
            <a:avLst/>
          </a:prstGeom>
          <a:noFill/>
          <a:ln w="1905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70" name="Google Shape;270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500" y="2953937"/>
            <a:ext cx="4851200" cy="914619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1"/>
          <p:cNvSpPr txBox="1"/>
          <p:nvPr/>
        </p:nvSpPr>
        <p:spPr>
          <a:xfrm>
            <a:off x="0" y="3827581"/>
            <a:ext cx="5457825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 dirty="0"/>
              <a:t> Original         Ground truth      [MD] </a:t>
            </a:r>
            <a:r>
              <a:rPr lang="it-IT" sz="1000" dirty="0"/>
              <a:t>CNN</a:t>
            </a:r>
            <a:r>
              <a:rPr lang="it" sz="1000" dirty="0"/>
              <a:t>     </a:t>
            </a:r>
            <a:r>
              <a:rPr lang="it" sz="1000" dirty="0">
                <a:solidFill>
                  <a:srgbClr val="C00000"/>
                </a:solidFill>
              </a:rPr>
              <a:t>[MD] </a:t>
            </a:r>
            <a:r>
              <a:rPr lang="it-IT" sz="1000" dirty="0">
                <a:solidFill>
                  <a:srgbClr val="C00000"/>
                </a:solidFill>
              </a:rPr>
              <a:t>Statistical</a:t>
            </a:r>
            <a:r>
              <a:rPr lang="it-IT" sz="1000" dirty="0"/>
              <a:t>    </a:t>
            </a:r>
            <a:r>
              <a:rPr lang="it" sz="1000" dirty="0"/>
              <a:t>[LD] </a:t>
            </a:r>
            <a:r>
              <a:rPr lang="it-IT" sz="1000" dirty="0"/>
              <a:t>CNN     </a:t>
            </a:r>
            <a:r>
              <a:rPr lang="it" sz="1000" dirty="0"/>
              <a:t>[LD] </a:t>
            </a:r>
            <a:r>
              <a:rPr lang="it-IT" sz="1000" dirty="0"/>
              <a:t>Statistical</a:t>
            </a:r>
            <a:endParaRPr sz="1000" dirty="0"/>
          </a:p>
        </p:txBody>
      </p:sp>
      <p:sp>
        <p:nvSpPr>
          <p:cNvPr id="272" name="Google Shape;272;p31"/>
          <p:cNvSpPr/>
          <p:nvPr/>
        </p:nvSpPr>
        <p:spPr>
          <a:xfrm>
            <a:off x="2867738" y="1274944"/>
            <a:ext cx="973575" cy="761025"/>
          </a:xfrm>
          <a:prstGeom prst="rect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31"/>
          <p:cNvSpPr txBox="1"/>
          <p:nvPr/>
        </p:nvSpPr>
        <p:spPr>
          <a:xfrm>
            <a:off x="311700" y="4265394"/>
            <a:ext cx="3676100" cy="6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 dirty="0"/>
              <a:t>[MD] Medium on Dark - </a:t>
            </a:r>
            <a:r>
              <a:rPr lang="it-IT" sz="1000" dirty="0"/>
              <a:t>Medium </a:t>
            </a:r>
            <a:r>
              <a:rPr lang="it-IT" sz="1000" dirty="0" err="1"/>
              <a:t>as</a:t>
            </a:r>
            <a:r>
              <a:rPr lang="it-IT" sz="1000" dirty="0"/>
              <a:t> training, Dark </a:t>
            </a:r>
            <a:r>
              <a:rPr lang="it-IT" sz="1000" dirty="0" err="1"/>
              <a:t>as</a:t>
            </a:r>
            <a:r>
              <a:rPr lang="it-IT" sz="1000" dirty="0"/>
              <a:t> testing</a:t>
            </a:r>
            <a:endParaRPr sz="1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 dirty="0"/>
              <a:t>[LD] Light on Dark – </a:t>
            </a:r>
            <a:r>
              <a:rPr lang="it-IT" sz="1000" dirty="0"/>
              <a:t>Light </a:t>
            </a:r>
            <a:r>
              <a:rPr lang="it-IT" sz="1000" dirty="0" err="1"/>
              <a:t>as</a:t>
            </a:r>
            <a:r>
              <a:rPr lang="it-IT" sz="1000" dirty="0"/>
              <a:t> training, Dark </a:t>
            </a:r>
            <a:r>
              <a:rPr lang="it-IT" sz="1000" dirty="0" err="1"/>
              <a:t>as</a:t>
            </a:r>
            <a:r>
              <a:rPr lang="it-IT" sz="1000" dirty="0"/>
              <a:t> testing</a:t>
            </a:r>
            <a:endParaRPr sz="1000" dirty="0"/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E10EE62D-4AD6-4C24-99C9-887A912FE56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21</a:t>
            </a:fld>
            <a:endParaRPr lang="it-IT"/>
          </a:p>
        </p:txBody>
      </p: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BA8B24B3-353B-446F-85CE-6CE523BEF953}"/>
              </a:ext>
            </a:extLst>
          </p:cNvPr>
          <p:cNvCxnSpPr>
            <a:cxnSpLocks/>
          </p:cNvCxnSpPr>
          <p:nvPr/>
        </p:nvCxnSpPr>
        <p:spPr>
          <a:xfrm>
            <a:off x="0" y="707230"/>
            <a:ext cx="9144000" cy="0"/>
          </a:xfrm>
          <a:prstGeom prst="line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</a:ln>
          <a:effectLst>
            <a:glow rad="12700">
              <a:schemeClr val="accent1">
                <a:alpha val="97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oogle Shape;60;p14">
            <a:extLst>
              <a:ext uri="{FF2B5EF4-FFF2-40B4-BE49-F238E27FC236}">
                <a16:creationId xmlns:a16="http://schemas.microsoft.com/office/drawing/2014/main" id="{BAB40D55-631E-421A-8763-FC5AF6E08A1C}"/>
              </a:ext>
            </a:extLst>
          </p:cNvPr>
          <p:cNvSpPr txBox="1">
            <a:spLocks/>
          </p:cNvSpPr>
          <p:nvPr/>
        </p:nvSpPr>
        <p:spPr>
          <a:xfrm>
            <a:off x="311700" y="107155"/>
            <a:ext cx="8520600" cy="6000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it" sz="2400" dirty="0">
                <a:latin typeface="Consolas" panose="020B0609020204030204" pitchFamily="49" charset="0"/>
                <a:cs typeface="Consolas" panose="020B0609020204030204" pitchFamily="49" charset="0"/>
              </a:rPr>
              <a:t>Results: </a:t>
            </a:r>
            <a:r>
              <a:rPr lang="it-IT" sz="2400" dirty="0">
                <a:latin typeface="Consolas" panose="020B0609020204030204" pitchFamily="49" charset="0"/>
                <a:cs typeface="Consolas" panose="020B0609020204030204" pitchFamily="49" charset="0"/>
              </a:rPr>
              <a:t>Cross </a:t>
            </a:r>
            <a:r>
              <a:rPr lang="it-IT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skin</a:t>
            </a:r>
            <a:r>
              <a:rPr lang="it-IT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it-IT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tones</a:t>
            </a:r>
            <a:r>
              <a:rPr lang="it-IT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it" sz="2400" dirty="0">
                <a:latin typeface="Consolas" panose="020B0609020204030204" pitchFamily="49" charset="0"/>
                <a:cs typeface="Consolas" panose="020B0609020204030204" pitchFamily="49" charset="0"/>
              </a:rPr>
              <a:t>evaluation </a:t>
            </a:r>
            <a:endParaRPr lang="it-IT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5" name="Google Shape;258;p30">
            <a:extLst>
              <a:ext uri="{FF2B5EF4-FFF2-40B4-BE49-F238E27FC236}">
                <a16:creationId xmlns:a16="http://schemas.microsoft.com/office/drawing/2014/main" id="{ED932B89-97D1-4EEF-AA21-DCB4FD939AD8}"/>
              </a:ext>
            </a:extLst>
          </p:cNvPr>
          <p:cNvSpPr txBox="1"/>
          <p:nvPr/>
        </p:nvSpPr>
        <p:spPr>
          <a:xfrm>
            <a:off x="5156201" y="2953936"/>
            <a:ext cx="3676100" cy="1708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n-US" sz="1100" dirty="0">
                <a:solidFill>
                  <a:schemeClr val="accent5"/>
                </a:solidFill>
              </a:rPr>
              <a:t>In this case the statistical approach has better F1, but worse </a:t>
            </a:r>
            <a:r>
              <a:rPr lang="en-US" sz="1100" dirty="0" err="1">
                <a:solidFill>
                  <a:schemeClr val="accent5"/>
                </a:solidFill>
              </a:rPr>
              <a:t>IoU</a:t>
            </a:r>
            <a:r>
              <a:rPr lang="en-US" sz="1100" dirty="0">
                <a:solidFill>
                  <a:schemeClr val="accent5"/>
                </a:solidFill>
              </a:rPr>
              <a:t>: the statistical approach picks more True Positives than the CNN.</a:t>
            </a:r>
            <a:br>
              <a:rPr lang="en-US" sz="1100" dirty="0">
                <a:solidFill>
                  <a:srgbClr val="00B050"/>
                </a:solidFill>
              </a:rPr>
            </a:br>
            <a:br>
              <a:rPr lang="en-US" sz="1100" dirty="0">
                <a:solidFill>
                  <a:srgbClr val="00B050"/>
                </a:solidFill>
              </a:rPr>
            </a:br>
            <a:r>
              <a:rPr lang="en-US" sz="1100" dirty="0">
                <a:solidFill>
                  <a:srgbClr val="C00000"/>
                </a:solidFill>
              </a:rPr>
              <a:t>In Medium on Dark case, the </a:t>
            </a:r>
            <a:r>
              <a:rPr lang="en-US" sz="1100" dirty="0" err="1">
                <a:solidFill>
                  <a:srgbClr val="C00000"/>
                </a:solidFill>
              </a:rPr>
              <a:t>Dprs</a:t>
            </a:r>
            <a:r>
              <a:rPr lang="en-US" sz="1100" dirty="0">
                <a:solidFill>
                  <a:srgbClr val="C00000"/>
                </a:solidFill>
              </a:rPr>
              <a:t> score of the statistical method is worse than in the case of Light on Dark, even if the F1 and </a:t>
            </a:r>
            <a:r>
              <a:rPr lang="en-US" sz="1100" dirty="0" err="1">
                <a:solidFill>
                  <a:srgbClr val="C00000"/>
                </a:solidFill>
              </a:rPr>
              <a:t>IoU</a:t>
            </a:r>
            <a:r>
              <a:rPr lang="en-US" sz="1100" dirty="0">
                <a:solidFill>
                  <a:srgbClr val="C00000"/>
                </a:solidFill>
              </a:rPr>
              <a:t> are better.</a:t>
            </a:r>
          </a:p>
          <a:p>
            <a:pPr lvl="0"/>
            <a:r>
              <a:rPr lang="en-US" sz="1100" dirty="0">
                <a:solidFill>
                  <a:srgbClr val="C00000"/>
                </a:solidFill>
              </a:rPr>
              <a:t>Specificity is driving the prediction away from the ideal ground truth, suggesting </a:t>
            </a:r>
            <a:r>
              <a:rPr lang="en-US" sz="1100" u="sng" dirty="0">
                <a:solidFill>
                  <a:srgbClr val="C00000"/>
                </a:solidFill>
              </a:rPr>
              <a:t>very few True Negatives</a:t>
            </a:r>
            <a:r>
              <a:rPr lang="en-US" sz="1100" dirty="0">
                <a:solidFill>
                  <a:srgbClr val="C00000"/>
                </a:solidFill>
              </a:rPr>
              <a:t>.</a:t>
            </a:r>
            <a:endParaRPr sz="1100" dirty="0">
              <a:solidFill>
                <a:srgbClr val="C00000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877438" cy="16593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it-IT" sz="1200" dirty="0"/>
              <a:t>The </a:t>
            </a:r>
            <a:r>
              <a:rPr lang="it-IT" sz="1200" b="1" dirty="0" err="1"/>
              <a:t>thresholding</a:t>
            </a:r>
            <a:r>
              <a:rPr lang="it-IT" sz="1200" dirty="0"/>
              <a:t> </a:t>
            </a:r>
            <a:r>
              <a:rPr lang="it-IT" sz="1200" dirty="0" err="1"/>
              <a:t>approach</a:t>
            </a:r>
            <a:r>
              <a:rPr lang="it" sz="1200" dirty="0"/>
              <a:t> is 65x and 118x times faster than </a:t>
            </a:r>
            <a:r>
              <a:rPr lang="it-IT" sz="1200" dirty="0"/>
              <a:t>the </a:t>
            </a:r>
            <a:r>
              <a:rPr lang="it-IT" sz="1200" dirty="0" err="1"/>
              <a:t>statistical</a:t>
            </a:r>
            <a:r>
              <a:rPr lang="it" sz="1200" dirty="0"/>
              <a:t> and </a:t>
            </a:r>
            <a:r>
              <a:rPr lang="it-IT" sz="1200" dirty="0"/>
              <a:t>the CNN</a:t>
            </a:r>
            <a:r>
              <a:rPr lang="it" sz="1200" dirty="0"/>
              <a:t>, respectively, </a:t>
            </a:r>
            <a:r>
              <a:rPr lang="it-IT" sz="1200" dirty="0" err="1"/>
              <a:t>achieving</a:t>
            </a:r>
            <a:r>
              <a:rPr lang="it-IT" sz="1200" dirty="0"/>
              <a:t> 140 FPS</a:t>
            </a:r>
            <a:r>
              <a:rPr lang="it" sz="1200" dirty="0"/>
              <a:t>.</a:t>
            </a:r>
            <a:br>
              <a:rPr lang="it" sz="1200" dirty="0"/>
            </a:br>
            <a:r>
              <a:rPr lang="it-IT" sz="1200" dirty="0" err="1"/>
              <a:t>It</a:t>
            </a:r>
            <a:r>
              <a:rPr lang="it" sz="1200" dirty="0"/>
              <a:t> also has </a:t>
            </a:r>
            <a:r>
              <a:rPr lang="it" sz="1200" u="sng" dirty="0"/>
              <a:t>null standard deviation</a:t>
            </a:r>
            <a:r>
              <a:rPr lang="it" sz="1200" dirty="0"/>
              <a:t>, which highlights the impartiality of the algorithm </a:t>
            </a:r>
            <a:r>
              <a:rPr lang="it-IT" sz="1200" dirty="0" err="1"/>
              <a:t>given</a:t>
            </a:r>
            <a:r>
              <a:rPr lang="it-IT" sz="1200" dirty="0"/>
              <a:t> </a:t>
            </a:r>
            <a:r>
              <a:rPr lang="it" sz="1200" dirty="0"/>
              <a:t>different images.</a:t>
            </a:r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F9C1F8A9-7A23-49D2-B4D3-ED617A0B22C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22</a:t>
            </a:fld>
            <a:endParaRPr lang="it-IT"/>
          </a:p>
        </p:txBody>
      </p: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E12550C1-3B71-4DCF-8ABF-651CC4C8BBB8}"/>
              </a:ext>
            </a:extLst>
          </p:cNvPr>
          <p:cNvCxnSpPr>
            <a:cxnSpLocks/>
          </p:cNvCxnSpPr>
          <p:nvPr/>
        </p:nvCxnSpPr>
        <p:spPr>
          <a:xfrm>
            <a:off x="0" y="707230"/>
            <a:ext cx="9144000" cy="0"/>
          </a:xfrm>
          <a:prstGeom prst="line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</a:ln>
          <a:effectLst>
            <a:glow rad="12700">
              <a:schemeClr val="accent1">
                <a:alpha val="97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Google Shape;60;p14">
            <a:extLst>
              <a:ext uri="{FF2B5EF4-FFF2-40B4-BE49-F238E27FC236}">
                <a16:creationId xmlns:a16="http://schemas.microsoft.com/office/drawing/2014/main" id="{89073DA4-440C-4C03-8640-6C8C04E9BF65}"/>
              </a:ext>
            </a:extLst>
          </p:cNvPr>
          <p:cNvSpPr txBox="1">
            <a:spLocks/>
          </p:cNvSpPr>
          <p:nvPr/>
        </p:nvSpPr>
        <p:spPr>
          <a:xfrm>
            <a:off x="311700" y="107155"/>
            <a:ext cx="8520600" cy="6000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it" sz="2400" dirty="0">
                <a:latin typeface="Consolas" panose="020B0609020204030204" pitchFamily="49" charset="0"/>
                <a:cs typeface="Consolas" panose="020B0609020204030204" pitchFamily="49" charset="0"/>
              </a:rPr>
              <a:t>Results: </a:t>
            </a:r>
            <a:r>
              <a:rPr lang="it-IT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Inference</a:t>
            </a:r>
            <a:r>
              <a:rPr lang="it-IT" sz="2400" dirty="0">
                <a:latin typeface="Consolas" panose="020B0609020204030204" pitchFamily="49" charset="0"/>
                <a:cs typeface="Consolas" panose="020B0609020204030204" pitchFamily="49" charset="0"/>
              </a:rPr>
              <a:t> time</a:t>
            </a:r>
          </a:p>
        </p:txBody>
      </p:sp>
      <p:pic>
        <p:nvPicPr>
          <p:cNvPr id="4" name="Immagine 3" descr="Immagine che contiene tavolo&#10;&#10;Descrizione generata automaticamente">
            <a:extLst>
              <a:ext uri="{FF2B5EF4-FFF2-40B4-BE49-F238E27FC236}">
                <a16:creationId xmlns:a16="http://schemas.microsoft.com/office/drawing/2014/main" id="{930B0233-203A-4E63-ABD0-05C457BF18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6527" y="864395"/>
            <a:ext cx="4460084" cy="1428356"/>
          </a:xfrm>
          <a:prstGeom prst="rect">
            <a:avLst/>
          </a:prstGeom>
        </p:spPr>
      </p:pic>
      <p:sp>
        <p:nvSpPr>
          <p:cNvPr id="9" name="Google Shape;273;p31">
            <a:extLst>
              <a:ext uri="{FF2B5EF4-FFF2-40B4-BE49-F238E27FC236}">
                <a16:creationId xmlns:a16="http://schemas.microsoft.com/office/drawing/2014/main" id="{5872796F-A865-48D3-A4ED-6A1A2374592B}"/>
              </a:ext>
            </a:extLst>
          </p:cNvPr>
          <p:cNvSpPr txBox="1"/>
          <p:nvPr/>
        </p:nvSpPr>
        <p:spPr>
          <a:xfrm>
            <a:off x="5820922" y="2292751"/>
            <a:ext cx="3323078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it-IT" sz="1000" dirty="0"/>
              <a:t>*</a:t>
            </a:r>
            <a:r>
              <a:rPr lang="it-IT" sz="1000" dirty="0" err="1"/>
              <a:t>Measured</a:t>
            </a:r>
            <a:r>
              <a:rPr lang="it-IT" sz="1000" dirty="0"/>
              <a:t> on a </a:t>
            </a:r>
            <a:r>
              <a:rPr lang="it" sz="1000" dirty="0"/>
              <a:t>i7 4770k CPU </a:t>
            </a:r>
            <a:r>
              <a:rPr lang="it-IT" sz="1000" dirty="0"/>
              <a:t>and 16 GB of </a:t>
            </a:r>
            <a:r>
              <a:rPr lang="it" sz="1000" dirty="0"/>
              <a:t>RAM</a:t>
            </a:r>
            <a:endParaRPr sz="1000" dirty="0"/>
          </a:p>
        </p:txBody>
      </p:sp>
      <p:sp>
        <p:nvSpPr>
          <p:cNvPr id="10" name="Google Shape;279;p32">
            <a:extLst>
              <a:ext uri="{FF2B5EF4-FFF2-40B4-BE49-F238E27FC236}">
                <a16:creationId xmlns:a16="http://schemas.microsoft.com/office/drawing/2014/main" id="{40116010-45D8-4720-98FF-30D693F2AE57}"/>
              </a:ext>
            </a:extLst>
          </p:cNvPr>
          <p:cNvSpPr txBox="1">
            <a:spLocks/>
          </p:cNvSpPr>
          <p:nvPr/>
        </p:nvSpPr>
        <p:spPr>
          <a:xfrm>
            <a:off x="311700" y="2514604"/>
            <a:ext cx="8382720" cy="2385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1200"/>
              </a:spcBef>
              <a:spcAft>
                <a:spcPts val="1200"/>
              </a:spcAft>
              <a:buNone/>
            </a:pPr>
            <a:r>
              <a:rPr lang="it-IT" sz="1200" dirty="0"/>
              <a:t>The first </a:t>
            </a:r>
            <a:r>
              <a:rPr lang="it-IT" sz="1200" b="1" dirty="0"/>
              <a:t>14 ECU images</a:t>
            </a:r>
            <a:r>
              <a:rPr lang="it-IT" sz="1200" dirty="0"/>
              <a:t>, with size of 352×288, </a:t>
            </a:r>
            <a:r>
              <a:rPr lang="it-IT" sz="1200" dirty="0" err="1"/>
              <a:t>have</a:t>
            </a:r>
            <a:r>
              <a:rPr lang="it-IT" sz="1200" dirty="0"/>
              <a:t> </a:t>
            </a:r>
            <a:r>
              <a:rPr lang="it-IT" sz="1200" dirty="0" err="1"/>
              <a:t>been</a:t>
            </a:r>
            <a:r>
              <a:rPr lang="it-IT" sz="1200" dirty="0"/>
              <a:t> </a:t>
            </a:r>
            <a:r>
              <a:rPr lang="it-IT" sz="1200" dirty="0" err="1"/>
              <a:t>used</a:t>
            </a:r>
            <a:r>
              <a:rPr lang="it-IT" sz="1200" dirty="0"/>
              <a:t> </a:t>
            </a:r>
            <a:r>
              <a:rPr lang="it-IT" sz="1200" dirty="0" err="1"/>
              <a:t>as</a:t>
            </a:r>
            <a:r>
              <a:rPr lang="it-IT" sz="1200" dirty="0"/>
              <a:t> testing dataset.</a:t>
            </a:r>
            <a:br>
              <a:rPr lang="it-IT" sz="1200" dirty="0"/>
            </a:br>
            <a:r>
              <a:rPr lang="en-US" sz="1200" dirty="0"/>
              <a:t>One image at a time has been processed by the methods and the resulting execution time has been saved.</a:t>
            </a:r>
            <a:br>
              <a:rPr lang="en-US" sz="1200" dirty="0"/>
            </a:br>
            <a:r>
              <a:rPr lang="en-US" sz="1200" dirty="0"/>
              <a:t>The set of pictures has been </a:t>
            </a:r>
            <a:r>
              <a:rPr lang="en-US" sz="1200" u="sng" dirty="0"/>
              <a:t>processed 5 times</a:t>
            </a:r>
            <a:r>
              <a:rPr lang="en-US" sz="1200" dirty="0"/>
              <a:t> and, each time, the averaged measurement time has been calculated. Finally, the average values have been averaged into a single value and the standard deviation has been computed.</a:t>
            </a:r>
          </a:p>
          <a:p>
            <a:pPr marL="0" lvl="0" indent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1200" dirty="0"/>
              <a:t>- Image loading into memory is excluded</a:t>
            </a:r>
            <a:br>
              <a:rPr lang="en-US" sz="1200" dirty="0"/>
            </a:br>
            <a:r>
              <a:rPr lang="en-US" sz="1200" dirty="0"/>
              <a:t>- Image saving to disk is excluded</a:t>
            </a:r>
            <a:br>
              <a:rPr lang="en-US" sz="1200" dirty="0"/>
            </a:br>
            <a:r>
              <a:rPr lang="en-US" sz="1200" dirty="0"/>
              <a:t>- The measurement starts when the algorithm starts</a:t>
            </a:r>
            <a:br>
              <a:rPr lang="en-US" sz="1200" dirty="0"/>
            </a:br>
            <a:r>
              <a:rPr lang="en-US" sz="1200" dirty="0"/>
              <a:t>- Pre-processing and post-processing, if present, are included in the measured execution time</a:t>
            </a:r>
            <a:endParaRPr lang="it-IT" sz="120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3"/>
          <p:cNvSpPr txBox="1">
            <a:spLocks noGrp="1"/>
          </p:cNvSpPr>
          <p:nvPr>
            <p:ph type="body" idx="1"/>
          </p:nvPr>
        </p:nvSpPr>
        <p:spPr>
          <a:xfrm>
            <a:off x="542941" y="1131044"/>
            <a:ext cx="5929297" cy="382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it" sz="1400" dirty="0"/>
              <a:t>In-depth analysis of three main approaches of state-of-the-art</a:t>
            </a:r>
            <a:endParaRPr sz="1400"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it" sz="1400" dirty="0"/>
              <a:t>Single and Cross datasets evaluation</a:t>
            </a:r>
            <a:endParaRPr sz="1400"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it" sz="1400" dirty="0"/>
              <a:t>Single and Cross skin tones evaluation</a:t>
            </a:r>
            <a:endParaRPr sz="1400"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it" sz="1400" dirty="0"/>
              <a:t>Inference Time evaluation</a:t>
            </a:r>
            <a:endParaRPr sz="1400" dirty="0"/>
          </a:p>
          <a:p>
            <a:pPr marL="0" lvl="0" indent="0">
              <a:spcBef>
                <a:spcPts val="1200"/>
              </a:spcBef>
              <a:buNone/>
            </a:pPr>
            <a:r>
              <a:rPr lang="it-IT" sz="1400" dirty="0"/>
              <a:t>The </a:t>
            </a:r>
            <a:r>
              <a:rPr lang="it-IT" sz="1400" dirty="0" err="1"/>
              <a:t>generalization</a:t>
            </a:r>
            <a:r>
              <a:rPr lang="it-IT" sz="1400" dirty="0"/>
              <a:t> and semantic features </a:t>
            </a:r>
            <a:r>
              <a:rPr lang="it-IT" sz="1400" dirty="0" err="1"/>
              <a:t>extraction</a:t>
            </a:r>
            <a:r>
              <a:rPr lang="it-IT" sz="1400" dirty="0"/>
              <a:t> capabilities of </a:t>
            </a:r>
            <a:r>
              <a:rPr lang="it-IT" sz="1400" b="1" dirty="0" err="1"/>
              <a:t>CNNs</a:t>
            </a:r>
            <a:r>
              <a:rPr lang="it-IT" sz="1400" dirty="0"/>
              <a:t> </a:t>
            </a:r>
            <a:r>
              <a:rPr lang="it-IT" sz="1400" dirty="0" err="1"/>
              <a:t>have</a:t>
            </a:r>
            <a:r>
              <a:rPr lang="it-IT" sz="1400" dirty="0"/>
              <a:t> </a:t>
            </a:r>
            <a:r>
              <a:rPr lang="it-IT" sz="1400" dirty="0" err="1"/>
              <a:t>proven</a:t>
            </a:r>
            <a:r>
              <a:rPr lang="it-IT" sz="1400" dirty="0"/>
              <a:t> to be </a:t>
            </a:r>
            <a:r>
              <a:rPr lang="it-IT" sz="1400" dirty="0" err="1"/>
              <a:t>really</a:t>
            </a:r>
            <a:r>
              <a:rPr lang="it-IT" sz="1400" dirty="0"/>
              <a:t> </a:t>
            </a:r>
            <a:r>
              <a:rPr lang="it-IT" sz="1400" dirty="0" err="1"/>
              <a:t>powerful</a:t>
            </a:r>
            <a:r>
              <a:rPr lang="it-IT" sz="1400" dirty="0"/>
              <a:t>. </a:t>
            </a:r>
            <a:r>
              <a:rPr lang="it" sz="1400" b="1" dirty="0"/>
              <a:t>Thresholding </a:t>
            </a:r>
            <a:r>
              <a:rPr lang="it" sz="1400" dirty="0"/>
              <a:t>methods </a:t>
            </a:r>
            <a:r>
              <a:rPr lang="it-IT" sz="1400" dirty="0" err="1"/>
              <a:t>had</a:t>
            </a:r>
            <a:r>
              <a:rPr lang="it-IT" sz="1400" dirty="0"/>
              <a:t> the </a:t>
            </a:r>
            <a:r>
              <a:rPr lang="it-IT" sz="1400" dirty="0" err="1"/>
              <a:t>worst</a:t>
            </a:r>
            <a:r>
              <a:rPr lang="it-IT" sz="1400" dirty="0"/>
              <a:t> </a:t>
            </a:r>
            <a:r>
              <a:rPr lang="it-IT" sz="1400" dirty="0" err="1"/>
              <a:t>precision</a:t>
            </a:r>
            <a:r>
              <a:rPr lang="it-IT" sz="1400" dirty="0"/>
              <a:t> </a:t>
            </a:r>
            <a:r>
              <a:rPr lang="it-IT" sz="1400" dirty="0" err="1"/>
              <a:t>but</a:t>
            </a:r>
            <a:r>
              <a:rPr lang="it-IT" sz="1400" dirty="0"/>
              <a:t> </a:t>
            </a:r>
            <a:r>
              <a:rPr lang="it-IT" sz="1400" dirty="0" err="1"/>
              <a:t>proved</a:t>
            </a:r>
            <a:r>
              <a:rPr lang="it-IT" sz="1400" dirty="0"/>
              <a:t> </a:t>
            </a:r>
            <a:r>
              <a:rPr lang="it" sz="1400" dirty="0"/>
              <a:t>to be really </a:t>
            </a:r>
            <a:r>
              <a:rPr lang="it" sz="1400" u="sng" dirty="0"/>
              <a:t>fast</a:t>
            </a:r>
            <a:r>
              <a:rPr lang="it" sz="1400" dirty="0"/>
              <a:t>.</a:t>
            </a:r>
            <a:br>
              <a:rPr lang="it" sz="1400" dirty="0"/>
            </a:br>
            <a:r>
              <a:rPr lang="it" sz="1400" dirty="0"/>
              <a:t>Involving </a:t>
            </a:r>
            <a:r>
              <a:rPr lang="it" sz="1400" b="1" dirty="0"/>
              <a:t>multiple</a:t>
            </a:r>
            <a:r>
              <a:rPr lang="it" sz="1400" dirty="0"/>
              <a:t> </a:t>
            </a:r>
            <a:r>
              <a:rPr lang="it" sz="1400" b="1" dirty="0"/>
              <a:t>metrics </a:t>
            </a:r>
            <a:r>
              <a:rPr lang="it" sz="1400" dirty="0"/>
              <a:t>have </a:t>
            </a:r>
            <a:r>
              <a:rPr lang="it-IT" sz="1400" dirty="0" err="1"/>
              <a:t>debunked</a:t>
            </a:r>
            <a:r>
              <a:rPr lang="it" sz="1400" dirty="0"/>
              <a:t> </a:t>
            </a:r>
            <a:r>
              <a:rPr lang="it" sz="1400" u="sng" dirty="0"/>
              <a:t>over-optimistic results</a:t>
            </a:r>
            <a:r>
              <a:rPr lang="it" sz="1400" dirty="0"/>
              <a:t>.</a:t>
            </a:r>
            <a:endParaRPr sz="1400" dirty="0"/>
          </a:p>
          <a:p>
            <a:pPr marL="0" lvl="0" indent="0">
              <a:spcBef>
                <a:spcPts val="1200"/>
              </a:spcBef>
              <a:spcAft>
                <a:spcPts val="1200"/>
              </a:spcAft>
              <a:buNone/>
            </a:pPr>
            <a:r>
              <a:rPr lang="it" sz="1400" dirty="0"/>
              <a:t>The future work could focus on </a:t>
            </a:r>
            <a:r>
              <a:rPr lang="it" sz="1400" b="1" dirty="0"/>
              <a:t>Transformers</a:t>
            </a:r>
            <a:r>
              <a:rPr lang="it" sz="1400" dirty="0"/>
              <a:t>, </a:t>
            </a:r>
            <a:r>
              <a:rPr lang="en-US" sz="1400" dirty="0"/>
              <a:t>as they have proven to be really successful in Natural Language Processing [6] and are starting to gain traction in the image segmentation tasks [7,8]</a:t>
            </a:r>
            <a:r>
              <a:rPr lang="it" sz="1400" dirty="0"/>
              <a:t>,</a:t>
            </a:r>
            <a:r>
              <a:rPr lang="it" sz="1400" b="1" dirty="0"/>
              <a:t> </a:t>
            </a:r>
            <a:r>
              <a:rPr lang="it" sz="1400" dirty="0"/>
              <a:t>and </a:t>
            </a:r>
            <a:r>
              <a:rPr lang="it" sz="1400" b="1" dirty="0"/>
              <a:t>mobile Machine Learning</a:t>
            </a:r>
            <a:r>
              <a:rPr lang="it" sz="1400" dirty="0"/>
              <a:t>, </a:t>
            </a:r>
            <a:r>
              <a:rPr lang="it-IT" sz="1400" dirty="0" err="1"/>
              <a:t>which</a:t>
            </a:r>
            <a:r>
              <a:rPr lang="it-IT" sz="1400" dirty="0"/>
              <a:t> </a:t>
            </a:r>
            <a:r>
              <a:rPr lang="en-US" sz="1400" dirty="0"/>
              <a:t>is becoming a solid platform for U-Nets [9].</a:t>
            </a:r>
            <a:endParaRPr sz="1400" dirty="0"/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4B969F83-2D0C-4B36-9D96-0230AA43C5F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23</a:t>
            </a:fld>
            <a:endParaRPr lang="it-IT"/>
          </a:p>
        </p:txBody>
      </p: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A0BC7DD9-BBD5-4A2E-A6DB-7361D3E587B2}"/>
              </a:ext>
            </a:extLst>
          </p:cNvPr>
          <p:cNvCxnSpPr>
            <a:cxnSpLocks/>
          </p:cNvCxnSpPr>
          <p:nvPr/>
        </p:nvCxnSpPr>
        <p:spPr>
          <a:xfrm>
            <a:off x="0" y="707230"/>
            <a:ext cx="9144000" cy="0"/>
          </a:xfrm>
          <a:prstGeom prst="line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</a:ln>
          <a:effectLst>
            <a:glow rad="12700">
              <a:schemeClr val="accent1">
                <a:alpha val="97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Google Shape;60;p14">
            <a:extLst>
              <a:ext uri="{FF2B5EF4-FFF2-40B4-BE49-F238E27FC236}">
                <a16:creationId xmlns:a16="http://schemas.microsoft.com/office/drawing/2014/main" id="{3123B6BF-49AA-4551-B714-9A861AA21B6D}"/>
              </a:ext>
            </a:extLst>
          </p:cNvPr>
          <p:cNvSpPr txBox="1">
            <a:spLocks/>
          </p:cNvSpPr>
          <p:nvPr/>
        </p:nvSpPr>
        <p:spPr>
          <a:xfrm>
            <a:off x="311700" y="107155"/>
            <a:ext cx="8520600" cy="6000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it-IT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Conclusions</a:t>
            </a:r>
            <a:r>
              <a:rPr lang="it-IT" sz="2400" dirty="0">
                <a:latin typeface="Consolas" panose="020B0609020204030204" pitchFamily="49" charset="0"/>
                <a:cs typeface="Consolas" panose="020B0609020204030204" pitchFamily="49" charset="0"/>
              </a:rPr>
              <a:t> and Future Work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832BE795-C3BB-4308-BCD1-B0B10E7A20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6686" y="2439513"/>
            <a:ext cx="1367331" cy="2223704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4"/>
          <p:cNvSpPr txBox="1">
            <a:spLocks noGrp="1"/>
          </p:cNvSpPr>
          <p:nvPr>
            <p:ph type="body" idx="1"/>
          </p:nvPr>
        </p:nvSpPr>
        <p:spPr>
          <a:xfrm>
            <a:off x="311700" y="1152474"/>
            <a:ext cx="8520600" cy="37409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>
              <a:buClr>
                <a:schemeClr val="dk1"/>
              </a:buClr>
              <a:buSzPts val="1100"/>
              <a:buNone/>
            </a:pPr>
            <a:r>
              <a:rPr lang="it" sz="1000" dirty="0">
                <a:solidFill>
                  <a:schemeClr val="tx1"/>
                </a:solidFill>
                <a:highlight>
                  <a:srgbClr val="FFFFFF"/>
                </a:highlight>
              </a:rPr>
              <a:t>[1] Ramirez, G. A., Fuentes, O., Crites Jr, S. L., Jimenez, M., &amp; Ordonez, J. (2014). Color analysis of facial skin: Detection of emotional state. In </a:t>
            </a:r>
            <a:r>
              <a:rPr lang="it" sz="1000" i="1" dirty="0">
                <a:solidFill>
                  <a:schemeClr val="tx1"/>
                </a:solidFill>
                <a:highlight>
                  <a:srgbClr val="FFFFFF"/>
                </a:highlight>
              </a:rPr>
              <a:t>Proceedings of the IEEE Conference on Computer Vision and Pattern Recognition Workshops</a:t>
            </a:r>
            <a:r>
              <a:rPr lang="it" sz="1000" dirty="0">
                <a:solidFill>
                  <a:schemeClr val="tx1"/>
                </a:solidFill>
                <a:highlight>
                  <a:srgbClr val="FFFFFF"/>
                </a:highlight>
              </a:rPr>
              <a:t> (pp. 468-473).</a:t>
            </a:r>
            <a:br>
              <a:rPr lang="it" sz="1000" dirty="0">
                <a:solidFill>
                  <a:schemeClr val="tx1"/>
                </a:solidFill>
                <a:highlight>
                  <a:srgbClr val="FFFFFF"/>
                </a:highlight>
              </a:rPr>
            </a:br>
            <a:r>
              <a:rPr lang="it" sz="1000" dirty="0">
                <a:solidFill>
                  <a:schemeClr val="tx1"/>
                </a:solidFill>
                <a:highlight>
                  <a:srgbClr val="FFFFFF"/>
                </a:highlight>
              </a:rPr>
              <a:t>[2] Do, T. T., Zhou, Y., Zheng, H., Cheung, N. M., &amp; Koh, D. (2014, August). Early melanoma diagnosis with mobile imaging. In </a:t>
            </a:r>
            <a:r>
              <a:rPr lang="it" sz="1000" i="1" dirty="0">
                <a:solidFill>
                  <a:schemeClr val="tx1"/>
                </a:solidFill>
                <a:highlight>
                  <a:srgbClr val="FFFFFF"/>
                </a:highlight>
              </a:rPr>
              <a:t>2014 36th Annual International Conference of the IEEE Engineering in Medicine and Biology Society</a:t>
            </a:r>
            <a:r>
              <a:rPr lang="it" sz="1000" dirty="0">
                <a:solidFill>
                  <a:schemeClr val="tx1"/>
                </a:solidFill>
                <a:highlight>
                  <a:srgbClr val="FFFFFF"/>
                </a:highlight>
              </a:rPr>
              <a:t> (pp. 6752-6757). IEEE.</a:t>
            </a:r>
            <a:br>
              <a:rPr lang="it" sz="1000" dirty="0">
                <a:solidFill>
                  <a:schemeClr val="tx1"/>
                </a:solidFill>
                <a:highlight>
                  <a:srgbClr val="FFFFFF"/>
                </a:highlight>
              </a:rPr>
            </a:br>
            <a:r>
              <a:rPr lang="it" sz="1000" dirty="0">
                <a:solidFill>
                  <a:schemeClr val="tx1"/>
                </a:solidFill>
                <a:highlight>
                  <a:srgbClr val="FFFFFF"/>
                </a:highlight>
              </a:rPr>
              <a:t>[3] Brancati, N., De Pietro, G., Frucci, M., &amp; Gallo, L. (2017). Human skin detection through correlation rules between the YCb and YCr subspaces based on dynamic color clustering. </a:t>
            </a:r>
            <a:r>
              <a:rPr lang="it" sz="1000" i="1" dirty="0">
                <a:solidFill>
                  <a:schemeClr val="tx1"/>
                </a:solidFill>
                <a:highlight>
                  <a:srgbClr val="FFFFFF"/>
                </a:highlight>
              </a:rPr>
              <a:t>Computer Vision and Image Understanding</a:t>
            </a:r>
            <a:r>
              <a:rPr lang="it" sz="1000" dirty="0">
                <a:solidFill>
                  <a:schemeClr val="tx1"/>
                </a:solidFill>
                <a:highlight>
                  <a:srgbClr val="FFFFFF"/>
                </a:highlight>
              </a:rPr>
              <a:t>, </a:t>
            </a:r>
            <a:r>
              <a:rPr lang="it" sz="1000" i="1" dirty="0">
                <a:solidFill>
                  <a:schemeClr val="tx1"/>
                </a:solidFill>
                <a:highlight>
                  <a:srgbClr val="FFFFFF"/>
                </a:highlight>
              </a:rPr>
              <a:t>155</a:t>
            </a:r>
            <a:r>
              <a:rPr lang="it" sz="1000" dirty="0">
                <a:solidFill>
                  <a:schemeClr val="tx1"/>
                </a:solidFill>
                <a:highlight>
                  <a:srgbClr val="FFFFFF"/>
                </a:highlight>
              </a:rPr>
              <a:t>, 33-42.</a:t>
            </a:r>
            <a:br>
              <a:rPr lang="it" sz="1000" dirty="0">
                <a:solidFill>
                  <a:schemeClr val="tx1"/>
                </a:solidFill>
                <a:highlight>
                  <a:srgbClr val="FFFFFF"/>
                </a:highlight>
              </a:rPr>
            </a:br>
            <a:r>
              <a:rPr lang="it" sz="1000" dirty="0">
                <a:solidFill>
                  <a:schemeClr val="tx1"/>
                </a:solidFill>
                <a:highlight>
                  <a:srgbClr val="FFFFFF"/>
                </a:highlight>
              </a:rPr>
              <a:t>[4] </a:t>
            </a:r>
            <a:r>
              <a:rPr lang="it-IT" sz="1000" dirty="0" err="1">
                <a:solidFill>
                  <a:schemeClr val="tx1"/>
                </a:solidFill>
                <a:highlight>
                  <a:srgbClr val="FFFFFF"/>
                </a:highlight>
              </a:rPr>
              <a:t>Ronneberger</a:t>
            </a:r>
            <a:r>
              <a:rPr lang="it-IT" sz="1000" dirty="0">
                <a:solidFill>
                  <a:schemeClr val="tx1"/>
                </a:solidFill>
                <a:highlight>
                  <a:srgbClr val="FFFFFF"/>
                </a:highlight>
              </a:rPr>
              <a:t>, O., Fischer, P., &amp; </a:t>
            </a:r>
            <a:r>
              <a:rPr lang="it-IT" sz="1000" dirty="0" err="1">
                <a:solidFill>
                  <a:schemeClr val="tx1"/>
                </a:solidFill>
                <a:highlight>
                  <a:srgbClr val="FFFFFF"/>
                </a:highlight>
              </a:rPr>
              <a:t>Brox</a:t>
            </a:r>
            <a:r>
              <a:rPr lang="it-IT" sz="1000" dirty="0">
                <a:solidFill>
                  <a:schemeClr val="tx1"/>
                </a:solidFill>
                <a:highlight>
                  <a:srgbClr val="FFFFFF"/>
                </a:highlight>
              </a:rPr>
              <a:t>, T. (2015, </a:t>
            </a:r>
            <a:r>
              <a:rPr lang="it-IT" sz="1000" dirty="0" err="1">
                <a:solidFill>
                  <a:schemeClr val="tx1"/>
                </a:solidFill>
                <a:highlight>
                  <a:srgbClr val="FFFFFF"/>
                </a:highlight>
              </a:rPr>
              <a:t>October</a:t>
            </a:r>
            <a:r>
              <a:rPr lang="it-IT" sz="1000" dirty="0">
                <a:solidFill>
                  <a:schemeClr val="tx1"/>
                </a:solidFill>
                <a:highlight>
                  <a:srgbClr val="FFFFFF"/>
                </a:highlight>
              </a:rPr>
              <a:t>). U-net: </a:t>
            </a:r>
            <a:r>
              <a:rPr lang="it-IT" sz="1000" dirty="0" err="1">
                <a:solidFill>
                  <a:schemeClr val="tx1"/>
                </a:solidFill>
                <a:highlight>
                  <a:srgbClr val="FFFFFF"/>
                </a:highlight>
              </a:rPr>
              <a:t>Convolutional</a:t>
            </a:r>
            <a:r>
              <a:rPr lang="it-IT" sz="1000" dirty="0">
                <a:solidFill>
                  <a:schemeClr val="tx1"/>
                </a:solidFill>
                <a:highlight>
                  <a:srgbClr val="FFFFFF"/>
                </a:highlight>
              </a:rPr>
              <a:t> networks for </a:t>
            </a:r>
            <a:r>
              <a:rPr lang="it-IT" sz="1000" dirty="0" err="1">
                <a:solidFill>
                  <a:schemeClr val="tx1"/>
                </a:solidFill>
                <a:highlight>
                  <a:srgbClr val="FFFFFF"/>
                </a:highlight>
              </a:rPr>
              <a:t>biomedical</a:t>
            </a:r>
            <a:r>
              <a:rPr lang="it-IT" sz="1000" dirty="0">
                <a:solidFill>
                  <a:schemeClr val="tx1"/>
                </a:solidFill>
                <a:highlight>
                  <a:srgbClr val="FFFFFF"/>
                </a:highlight>
              </a:rPr>
              <a:t> image </a:t>
            </a:r>
            <a:r>
              <a:rPr lang="it-IT" sz="1000" dirty="0" err="1">
                <a:solidFill>
                  <a:schemeClr val="tx1"/>
                </a:solidFill>
                <a:highlight>
                  <a:srgbClr val="FFFFFF"/>
                </a:highlight>
              </a:rPr>
              <a:t>segmentation</a:t>
            </a:r>
            <a:r>
              <a:rPr lang="it-IT" sz="1000" dirty="0">
                <a:solidFill>
                  <a:schemeClr val="tx1"/>
                </a:solidFill>
                <a:highlight>
                  <a:srgbClr val="FFFFFF"/>
                </a:highlight>
              </a:rPr>
              <a:t>. In </a:t>
            </a:r>
            <a:r>
              <a:rPr lang="it-IT" sz="1000" i="1" dirty="0">
                <a:solidFill>
                  <a:schemeClr val="tx1"/>
                </a:solidFill>
                <a:highlight>
                  <a:srgbClr val="FFFFFF"/>
                </a:highlight>
              </a:rPr>
              <a:t>International Conference on </a:t>
            </a:r>
            <a:r>
              <a:rPr lang="it-IT" sz="1000" i="1" dirty="0" err="1">
                <a:solidFill>
                  <a:schemeClr val="tx1"/>
                </a:solidFill>
                <a:highlight>
                  <a:srgbClr val="FFFFFF"/>
                </a:highlight>
              </a:rPr>
              <a:t>Medical</a:t>
            </a:r>
            <a:r>
              <a:rPr lang="it-IT" sz="1000" i="1" dirty="0">
                <a:solidFill>
                  <a:schemeClr val="tx1"/>
                </a:solidFill>
                <a:highlight>
                  <a:srgbClr val="FFFFFF"/>
                </a:highlight>
              </a:rPr>
              <a:t> image computing and computer-</a:t>
            </a:r>
            <a:r>
              <a:rPr lang="it-IT" sz="1000" i="1" dirty="0" err="1">
                <a:solidFill>
                  <a:schemeClr val="tx1"/>
                </a:solidFill>
                <a:highlight>
                  <a:srgbClr val="FFFFFF"/>
                </a:highlight>
              </a:rPr>
              <a:t>assisted</a:t>
            </a:r>
            <a:r>
              <a:rPr lang="it-IT" sz="1000" i="1" dirty="0">
                <a:solidFill>
                  <a:schemeClr val="tx1"/>
                </a:solidFill>
                <a:highlight>
                  <a:srgbClr val="FFFFFF"/>
                </a:highlight>
              </a:rPr>
              <a:t> </a:t>
            </a:r>
            <a:r>
              <a:rPr lang="it-IT" sz="1000" i="1" dirty="0" err="1">
                <a:solidFill>
                  <a:schemeClr val="tx1"/>
                </a:solidFill>
                <a:highlight>
                  <a:srgbClr val="FFFFFF"/>
                </a:highlight>
              </a:rPr>
              <a:t>intervention</a:t>
            </a:r>
            <a:r>
              <a:rPr lang="it-IT" sz="1000" dirty="0">
                <a:solidFill>
                  <a:schemeClr val="tx1"/>
                </a:solidFill>
                <a:highlight>
                  <a:srgbClr val="FFFFFF"/>
                </a:highlight>
              </a:rPr>
              <a:t> (pp. 234-241). Springer, Cham.</a:t>
            </a:r>
            <a:br>
              <a:rPr lang="it" sz="1000" dirty="0">
                <a:solidFill>
                  <a:schemeClr val="tx1"/>
                </a:solidFill>
                <a:highlight>
                  <a:srgbClr val="FFFFFF"/>
                </a:highlight>
              </a:rPr>
            </a:br>
            <a:r>
              <a:rPr lang="it" sz="1000" dirty="0">
                <a:solidFill>
                  <a:schemeClr val="tx1"/>
                </a:solidFill>
                <a:highlight>
                  <a:srgbClr val="FFFFFF"/>
                </a:highlight>
              </a:rPr>
              <a:t>[5] Tarasiewicz, T., Nalepa, J., &amp; Kawulok, M. (2020, October). Skinny: A Lightweight U-net for Skin Detection and Segmentation. In </a:t>
            </a:r>
            <a:r>
              <a:rPr lang="it" sz="1000" i="1" dirty="0">
                <a:solidFill>
                  <a:schemeClr val="tx1"/>
                </a:solidFill>
                <a:highlight>
                  <a:srgbClr val="FFFFFF"/>
                </a:highlight>
              </a:rPr>
              <a:t>2020 IEEE International Conference on Image Processing (ICIP)</a:t>
            </a:r>
            <a:r>
              <a:rPr lang="it" sz="1000" dirty="0">
                <a:solidFill>
                  <a:schemeClr val="tx1"/>
                </a:solidFill>
                <a:highlight>
                  <a:srgbClr val="FFFFFF"/>
                </a:highlight>
              </a:rPr>
              <a:t> (pp. 2386-2390). IEEE.</a:t>
            </a:r>
          </a:p>
          <a:p>
            <a:pPr marL="0" lvl="0" indent="0">
              <a:buClr>
                <a:schemeClr val="dk1"/>
              </a:buClr>
              <a:buSzPts val="1100"/>
              <a:buNone/>
            </a:pPr>
            <a:r>
              <a:rPr lang="it" sz="1000" dirty="0">
                <a:solidFill>
                  <a:schemeClr val="tx1"/>
                </a:solidFill>
                <a:highlight>
                  <a:srgbClr val="FFFFFF"/>
                </a:highlight>
              </a:rPr>
              <a:t>[6] </a:t>
            </a:r>
            <a:r>
              <a:rPr lang="it-IT" sz="1000" dirty="0" err="1">
                <a:solidFill>
                  <a:schemeClr val="tx1"/>
                </a:solidFill>
                <a:highlight>
                  <a:srgbClr val="FFFFFF"/>
                </a:highlight>
              </a:rPr>
              <a:t>Devlin</a:t>
            </a:r>
            <a:r>
              <a:rPr lang="it-IT" sz="1000" dirty="0">
                <a:solidFill>
                  <a:schemeClr val="tx1"/>
                </a:solidFill>
                <a:highlight>
                  <a:srgbClr val="FFFFFF"/>
                </a:highlight>
              </a:rPr>
              <a:t>, J., Chang, M. W., Lee, K., &amp; </a:t>
            </a:r>
            <a:r>
              <a:rPr lang="it-IT" sz="1000" dirty="0" err="1">
                <a:solidFill>
                  <a:schemeClr val="tx1"/>
                </a:solidFill>
                <a:highlight>
                  <a:srgbClr val="FFFFFF"/>
                </a:highlight>
              </a:rPr>
              <a:t>Toutanova</a:t>
            </a:r>
            <a:r>
              <a:rPr lang="it-IT" sz="1000" dirty="0">
                <a:solidFill>
                  <a:schemeClr val="tx1"/>
                </a:solidFill>
                <a:highlight>
                  <a:srgbClr val="FFFFFF"/>
                </a:highlight>
              </a:rPr>
              <a:t>, K. (2018). Bert: </a:t>
            </a:r>
            <a:r>
              <a:rPr lang="it-IT" sz="1000" dirty="0" err="1">
                <a:solidFill>
                  <a:schemeClr val="tx1"/>
                </a:solidFill>
                <a:highlight>
                  <a:srgbClr val="FFFFFF"/>
                </a:highlight>
              </a:rPr>
              <a:t>Pre</a:t>
            </a:r>
            <a:r>
              <a:rPr lang="it-IT" sz="1000" dirty="0">
                <a:solidFill>
                  <a:schemeClr val="tx1"/>
                </a:solidFill>
                <a:highlight>
                  <a:srgbClr val="FFFFFF"/>
                </a:highlight>
              </a:rPr>
              <a:t>-training of deep </a:t>
            </a:r>
            <a:r>
              <a:rPr lang="it-IT" sz="1000" dirty="0" err="1">
                <a:solidFill>
                  <a:schemeClr val="tx1"/>
                </a:solidFill>
                <a:highlight>
                  <a:srgbClr val="FFFFFF"/>
                </a:highlight>
              </a:rPr>
              <a:t>bidirectional</a:t>
            </a:r>
            <a:r>
              <a:rPr lang="it-IT" sz="1000" dirty="0">
                <a:solidFill>
                  <a:schemeClr val="tx1"/>
                </a:solidFill>
                <a:highlight>
                  <a:srgbClr val="FFFFFF"/>
                </a:highlight>
              </a:rPr>
              <a:t> transformers for </a:t>
            </a:r>
            <a:r>
              <a:rPr lang="it-IT" sz="1000" dirty="0" err="1">
                <a:solidFill>
                  <a:schemeClr val="tx1"/>
                </a:solidFill>
                <a:highlight>
                  <a:srgbClr val="FFFFFF"/>
                </a:highlight>
              </a:rPr>
              <a:t>language</a:t>
            </a:r>
            <a:r>
              <a:rPr lang="it-IT" sz="1000" dirty="0">
                <a:solidFill>
                  <a:schemeClr val="tx1"/>
                </a:solidFill>
                <a:highlight>
                  <a:srgbClr val="FFFFFF"/>
                </a:highlight>
              </a:rPr>
              <a:t> </a:t>
            </a:r>
            <a:r>
              <a:rPr lang="it-IT" sz="1000" dirty="0" err="1">
                <a:solidFill>
                  <a:schemeClr val="tx1"/>
                </a:solidFill>
                <a:highlight>
                  <a:srgbClr val="FFFFFF"/>
                </a:highlight>
              </a:rPr>
              <a:t>understanding</a:t>
            </a:r>
            <a:r>
              <a:rPr lang="it-IT" sz="1000" dirty="0">
                <a:solidFill>
                  <a:schemeClr val="tx1"/>
                </a:solidFill>
                <a:highlight>
                  <a:srgbClr val="FFFFFF"/>
                </a:highlight>
              </a:rPr>
              <a:t>. </a:t>
            </a:r>
            <a:r>
              <a:rPr lang="it-IT" sz="1000" i="1" dirty="0" err="1">
                <a:solidFill>
                  <a:schemeClr val="tx1"/>
                </a:solidFill>
                <a:highlight>
                  <a:srgbClr val="FFFFFF"/>
                </a:highlight>
              </a:rPr>
              <a:t>arXiv</a:t>
            </a:r>
            <a:r>
              <a:rPr lang="it-IT" sz="1000" i="1" dirty="0">
                <a:solidFill>
                  <a:schemeClr val="tx1"/>
                </a:solidFill>
                <a:highlight>
                  <a:srgbClr val="FFFFFF"/>
                </a:highlight>
              </a:rPr>
              <a:t> </a:t>
            </a:r>
            <a:r>
              <a:rPr lang="it-IT" sz="1000" i="1" dirty="0" err="1">
                <a:solidFill>
                  <a:schemeClr val="tx1"/>
                </a:solidFill>
                <a:highlight>
                  <a:srgbClr val="FFFFFF"/>
                </a:highlight>
              </a:rPr>
              <a:t>preprint</a:t>
            </a:r>
            <a:r>
              <a:rPr lang="it-IT" sz="1000" i="1" dirty="0">
                <a:solidFill>
                  <a:schemeClr val="tx1"/>
                </a:solidFill>
                <a:highlight>
                  <a:srgbClr val="FFFFFF"/>
                </a:highlight>
              </a:rPr>
              <a:t> arXiv:1810.04805</a:t>
            </a:r>
            <a:r>
              <a:rPr lang="it-IT" sz="1000" dirty="0">
                <a:solidFill>
                  <a:schemeClr val="tx1"/>
                </a:solidFill>
                <a:highlight>
                  <a:srgbClr val="FFFFFF"/>
                </a:highlight>
              </a:rPr>
              <a:t>.</a:t>
            </a:r>
            <a:br>
              <a:rPr lang="it" sz="1000" dirty="0">
                <a:solidFill>
                  <a:schemeClr val="tx1"/>
                </a:solidFill>
                <a:highlight>
                  <a:srgbClr val="FFFFFF"/>
                </a:highlight>
              </a:rPr>
            </a:br>
            <a:r>
              <a:rPr lang="it" sz="1000" dirty="0">
                <a:solidFill>
                  <a:schemeClr val="tx1"/>
                </a:solidFill>
                <a:highlight>
                  <a:srgbClr val="FFFFFF"/>
                </a:highlight>
              </a:rPr>
              <a:t>[7] Chen, J., Lu, Y., Yu, Q., Luo, X., Adeli, E., Wang, Y., ... &amp; Zhou, Y. (2021). Transunet: Transformers make strong encoders for medical image segmentation. </a:t>
            </a:r>
            <a:r>
              <a:rPr lang="it" sz="1000" i="1" dirty="0">
                <a:solidFill>
                  <a:schemeClr val="tx1"/>
                </a:solidFill>
                <a:highlight>
                  <a:srgbClr val="FFFFFF"/>
                </a:highlight>
              </a:rPr>
              <a:t>arXiv preprint arXiv:2102.04306</a:t>
            </a:r>
            <a:r>
              <a:rPr lang="it" sz="1000" dirty="0">
                <a:solidFill>
                  <a:schemeClr val="tx1"/>
                </a:solidFill>
                <a:highlight>
                  <a:srgbClr val="FFFFFF"/>
                </a:highlight>
              </a:rPr>
              <a:t>.</a:t>
            </a:r>
            <a:br>
              <a:rPr lang="it" sz="1000" dirty="0">
                <a:solidFill>
                  <a:schemeClr val="tx1"/>
                </a:solidFill>
                <a:highlight>
                  <a:srgbClr val="FFFFFF"/>
                </a:highlight>
              </a:rPr>
            </a:br>
            <a:r>
              <a:rPr lang="it" sz="1000" dirty="0">
                <a:solidFill>
                  <a:schemeClr val="tx1"/>
                </a:solidFill>
                <a:highlight>
                  <a:srgbClr val="FFFFFF"/>
                </a:highlight>
              </a:rPr>
              <a:t>[8] Cao, H., Wang, Y., Chen, J., Jiang, D., Zhang, X., Tian, Q., &amp; Wang, M. (2021). Swin-Unet: Unet-like Pure Transformer for Medical Image Segmentation. </a:t>
            </a:r>
            <a:r>
              <a:rPr lang="it" sz="1000" i="1" dirty="0">
                <a:solidFill>
                  <a:schemeClr val="tx1"/>
                </a:solidFill>
                <a:highlight>
                  <a:srgbClr val="FFFFFF"/>
                </a:highlight>
              </a:rPr>
              <a:t>arXiv preprint arXiv:2105.05537</a:t>
            </a:r>
            <a:r>
              <a:rPr lang="it" sz="1000" dirty="0">
                <a:solidFill>
                  <a:schemeClr val="tx1"/>
                </a:solidFill>
                <a:highlight>
                  <a:srgbClr val="FFFFFF"/>
                </a:highlight>
              </a:rPr>
              <a:t>.</a:t>
            </a:r>
            <a:br>
              <a:rPr lang="it" sz="1000" dirty="0">
                <a:solidFill>
                  <a:schemeClr val="tx1"/>
                </a:solidFill>
                <a:highlight>
                  <a:srgbClr val="FFFFFF"/>
                </a:highlight>
              </a:rPr>
            </a:br>
            <a:r>
              <a:rPr lang="it" sz="1000" dirty="0">
                <a:solidFill>
                  <a:schemeClr val="tx1"/>
                </a:solidFill>
                <a:highlight>
                  <a:srgbClr val="FFFFFF"/>
                </a:highlight>
              </a:rPr>
              <a:t>[9] Ignatov, A., Byeoung-su, K., Timofte, R., &amp; Pouget, A. (2021). Fast camera image denoising on mobile gpus with deep learning, mobile ai 2021 challenge: Report. In </a:t>
            </a:r>
            <a:r>
              <a:rPr lang="it" sz="1000" i="1" dirty="0">
                <a:solidFill>
                  <a:schemeClr val="tx1"/>
                </a:solidFill>
                <a:highlight>
                  <a:srgbClr val="FFFFFF"/>
                </a:highlight>
              </a:rPr>
              <a:t>Proceedings of the IEEE/CVF Conference on Computer Vision and Pattern Recognition</a:t>
            </a:r>
            <a:r>
              <a:rPr lang="it" sz="1000" dirty="0">
                <a:solidFill>
                  <a:schemeClr val="tx1"/>
                </a:solidFill>
                <a:highlight>
                  <a:srgbClr val="FFFFFF"/>
                </a:highlight>
              </a:rPr>
              <a:t> (pp. 2515-2524).</a:t>
            </a:r>
            <a:br>
              <a:rPr lang="it" sz="1000" dirty="0">
                <a:solidFill>
                  <a:schemeClr val="tx1"/>
                </a:solidFill>
                <a:highlight>
                  <a:srgbClr val="FFFFFF"/>
                </a:highlight>
              </a:rPr>
            </a:br>
            <a:endParaRPr sz="1000" dirty="0">
              <a:solidFill>
                <a:schemeClr val="tx1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000" dirty="0">
              <a:solidFill>
                <a:schemeClr val="tx1"/>
              </a:solidFill>
            </a:endParaRPr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0AEE9395-D794-4F2E-B460-1FF895CB312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24</a:t>
            </a:fld>
            <a:endParaRPr lang="it-IT"/>
          </a:p>
        </p:txBody>
      </p: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83ACE26A-9989-45BE-A928-7741A732910C}"/>
              </a:ext>
            </a:extLst>
          </p:cNvPr>
          <p:cNvCxnSpPr>
            <a:cxnSpLocks/>
          </p:cNvCxnSpPr>
          <p:nvPr/>
        </p:nvCxnSpPr>
        <p:spPr>
          <a:xfrm>
            <a:off x="0" y="707230"/>
            <a:ext cx="9144000" cy="0"/>
          </a:xfrm>
          <a:prstGeom prst="line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</a:ln>
          <a:effectLst>
            <a:glow rad="12700">
              <a:schemeClr val="accent1">
                <a:alpha val="97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Google Shape;60;p14">
            <a:extLst>
              <a:ext uri="{FF2B5EF4-FFF2-40B4-BE49-F238E27FC236}">
                <a16:creationId xmlns:a16="http://schemas.microsoft.com/office/drawing/2014/main" id="{661FFE0D-82D6-44BA-AAFA-A7A4414B592A}"/>
              </a:ext>
            </a:extLst>
          </p:cNvPr>
          <p:cNvSpPr txBox="1">
            <a:spLocks/>
          </p:cNvSpPr>
          <p:nvPr/>
        </p:nvSpPr>
        <p:spPr>
          <a:xfrm>
            <a:off x="311700" y="107155"/>
            <a:ext cx="8520600" cy="6000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it-IT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References</a:t>
            </a:r>
            <a:endParaRPr lang="it-IT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AD1F8A9B-5E33-4DC7-9A91-4F13ACDC0EB8}"/>
              </a:ext>
            </a:extLst>
          </p:cNvPr>
          <p:cNvSpPr/>
          <p:nvPr/>
        </p:nvSpPr>
        <p:spPr>
          <a:xfrm>
            <a:off x="532371" y="2079620"/>
            <a:ext cx="8079260" cy="5457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</a:pPr>
            <a:r>
              <a:rPr lang="it-IT" sz="2800" spc="225" dirty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Thanks for the </a:t>
            </a:r>
            <a:r>
              <a:rPr lang="it-IT" sz="2800" spc="225" dirty="0" err="1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attention</a:t>
            </a:r>
            <a:r>
              <a:rPr lang="it-IT" sz="2800" spc="225" dirty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!</a:t>
            </a:r>
            <a:endParaRPr lang="it-IT" sz="2700" spc="225" dirty="0">
              <a:solidFill>
                <a:schemeClr val="tx1"/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3" name="Connettore diritto 12">
            <a:extLst>
              <a:ext uri="{FF2B5EF4-FFF2-40B4-BE49-F238E27FC236}">
                <a16:creationId xmlns:a16="http://schemas.microsoft.com/office/drawing/2014/main" id="{E16D46ED-D0D6-4DCD-BE83-F8F0FCC33ED8}"/>
              </a:ext>
            </a:extLst>
          </p:cNvPr>
          <p:cNvCxnSpPr>
            <a:cxnSpLocks/>
          </p:cNvCxnSpPr>
          <p:nvPr/>
        </p:nvCxnSpPr>
        <p:spPr>
          <a:xfrm>
            <a:off x="0" y="1343609"/>
            <a:ext cx="9144000" cy="0"/>
          </a:xfrm>
          <a:prstGeom prst="line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</a:ln>
          <a:effectLst>
            <a:glow rad="12700">
              <a:schemeClr val="accent1">
                <a:alpha val="97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ttore diritto 14">
            <a:extLst>
              <a:ext uri="{FF2B5EF4-FFF2-40B4-BE49-F238E27FC236}">
                <a16:creationId xmlns:a16="http://schemas.microsoft.com/office/drawing/2014/main" id="{CBD08C85-24BA-4560-B3E2-CAB8C50BF6A9}"/>
              </a:ext>
            </a:extLst>
          </p:cNvPr>
          <p:cNvCxnSpPr>
            <a:cxnSpLocks/>
          </p:cNvCxnSpPr>
          <p:nvPr/>
        </p:nvCxnSpPr>
        <p:spPr>
          <a:xfrm>
            <a:off x="0" y="3809720"/>
            <a:ext cx="9144000" cy="0"/>
          </a:xfrm>
          <a:prstGeom prst="line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</a:ln>
          <a:effectLst>
            <a:glow rad="12700">
              <a:schemeClr val="accent1">
                <a:alpha val="97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56425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0EA50C94-4974-4505-B75F-FDC28C8D309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3</a:t>
            </a:fld>
            <a:endParaRPr lang="it-IT"/>
          </a:p>
        </p:txBody>
      </p: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551233F3-F52B-4D3A-8FEE-225D38615BF0}"/>
              </a:ext>
            </a:extLst>
          </p:cNvPr>
          <p:cNvCxnSpPr>
            <a:cxnSpLocks/>
          </p:cNvCxnSpPr>
          <p:nvPr/>
        </p:nvCxnSpPr>
        <p:spPr>
          <a:xfrm>
            <a:off x="0" y="707230"/>
            <a:ext cx="9144000" cy="0"/>
          </a:xfrm>
          <a:prstGeom prst="line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</a:ln>
          <a:effectLst>
            <a:glow rad="12700">
              <a:schemeClr val="accent1">
                <a:alpha val="97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oogle Shape;60;p14">
            <a:extLst>
              <a:ext uri="{FF2B5EF4-FFF2-40B4-BE49-F238E27FC236}">
                <a16:creationId xmlns:a16="http://schemas.microsoft.com/office/drawing/2014/main" id="{7DAD4FE9-CB70-48B1-AC33-48FB20E0F100}"/>
              </a:ext>
            </a:extLst>
          </p:cNvPr>
          <p:cNvSpPr txBox="1">
            <a:spLocks/>
          </p:cNvSpPr>
          <p:nvPr/>
        </p:nvSpPr>
        <p:spPr>
          <a:xfrm>
            <a:off x="311700" y="107155"/>
            <a:ext cx="8520600" cy="6000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it" sz="2400" dirty="0">
                <a:latin typeface="Consolas" panose="020B0609020204030204" pitchFamily="49" charset="0"/>
                <a:cs typeface="Consolas" panose="020B0609020204030204" pitchFamily="49" charset="0"/>
              </a:rPr>
              <a:t>Problem </a:t>
            </a:r>
            <a:r>
              <a:rPr lang="it-IT" sz="2400" dirty="0">
                <a:latin typeface="Consolas" panose="020B0609020204030204" pitchFamily="49" charset="0"/>
                <a:cs typeface="Consolas" panose="020B0609020204030204" pitchFamily="49" charset="0"/>
              </a:rPr>
              <a:t>D</a:t>
            </a:r>
            <a:r>
              <a:rPr lang="it" sz="2400" dirty="0">
                <a:latin typeface="Consolas" panose="020B0609020204030204" pitchFamily="49" charset="0"/>
                <a:cs typeface="Consolas" panose="020B0609020204030204" pitchFamily="49" charset="0"/>
              </a:rPr>
              <a:t>efinition</a:t>
            </a:r>
            <a:endParaRPr lang="it-IT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4" name="Immagine 3" descr="Immagine che contiene abbigliamento, persona, parrucchino, capelli&#10;&#10;Descrizione generata automaticamente">
            <a:extLst>
              <a:ext uri="{FF2B5EF4-FFF2-40B4-BE49-F238E27FC236}">
                <a16:creationId xmlns:a16="http://schemas.microsoft.com/office/drawing/2014/main" id="{46957D54-55F1-4E6F-863D-61CCA86566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3270" y="2251519"/>
            <a:ext cx="2666495" cy="2411697"/>
          </a:xfrm>
          <a:prstGeom prst="rect">
            <a:avLst/>
          </a:prstGeom>
        </p:spPr>
      </p:pic>
      <p:pic>
        <p:nvPicPr>
          <p:cNvPr id="6" name="Immagine 5" descr="Immagine che contiene persona, uomo, guardando, parrucchino&#10;&#10;Descrizione generata automaticamente">
            <a:extLst>
              <a:ext uri="{FF2B5EF4-FFF2-40B4-BE49-F238E27FC236}">
                <a16:creationId xmlns:a16="http://schemas.microsoft.com/office/drawing/2014/main" id="{C69EA74E-458D-4DEA-AC95-BD6808CE45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7733" y="2251520"/>
            <a:ext cx="2666495" cy="2411697"/>
          </a:xfrm>
          <a:prstGeom prst="rect">
            <a:avLst/>
          </a:prstGeom>
        </p:spPr>
      </p:pic>
      <p:sp>
        <p:nvSpPr>
          <p:cNvPr id="10" name="Google Shape;67;p15">
            <a:extLst>
              <a:ext uri="{FF2B5EF4-FFF2-40B4-BE49-F238E27FC236}">
                <a16:creationId xmlns:a16="http://schemas.microsoft.com/office/drawing/2014/main" id="{78F6D5E5-832D-4720-AE07-C70A4C2B334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09100" y="1046277"/>
            <a:ext cx="7725799" cy="122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1600" dirty="0"/>
              <a:t>Skin detection is the process of </a:t>
            </a:r>
            <a:r>
              <a:rPr lang="it" sz="1600" b="1" dirty="0"/>
              <a:t>discriminating skin and non-skin pixels</a:t>
            </a:r>
            <a:r>
              <a:rPr lang="it" sz="1600" dirty="0"/>
              <a:t>. It is quite a challenging process because of the large color diversity that objects and human skin can assume and the scene properties (illumination, background, …).</a:t>
            </a:r>
            <a:endParaRPr sz="1600" dirty="0"/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/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/>
          </a:p>
          <a:p>
            <a:pPr marL="0" lvl="0" indent="0" algn="ctr" rtl="0">
              <a:spcBef>
                <a:spcPts val="1200"/>
              </a:spcBef>
              <a:spcAft>
                <a:spcPts val="1200"/>
              </a:spcAft>
              <a:buNone/>
            </a:pPr>
            <a:endParaRPr sz="1600" dirty="0"/>
          </a:p>
        </p:txBody>
      </p:sp>
      <p:sp>
        <p:nvSpPr>
          <p:cNvPr id="13" name="Google Shape;83;p16">
            <a:extLst>
              <a:ext uri="{FF2B5EF4-FFF2-40B4-BE49-F238E27FC236}">
                <a16:creationId xmlns:a16="http://schemas.microsoft.com/office/drawing/2014/main" id="{486CE3ED-1CF7-49FA-94DD-883D6D075577}"/>
              </a:ext>
            </a:extLst>
          </p:cNvPr>
          <p:cNvSpPr txBox="1"/>
          <p:nvPr/>
        </p:nvSpPr>
        <p:spPr>
          <a:xfrm>
            <a:off x="1750591" y="4663216"/>
            <a:ext cx="1997956" cy="35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100" dirty="0"/>
              <a:t>Input image with the </a:t>
            </a:r>
            <a:r>
              <a:rPr lang="it-IT" sz="1100" dirty="0" err="1"/>
              <a:t>subject</a:t>
            </a:r>
            <a:endParaRPr sz="1100" dirty="0"/>
          </a:p>
        </p:txBody>
      </p:sp>
      <p:sp>
        <p:nvSpPr>
          <p:cNvPr id="14" name="Google Shape;83;p16">
            <a:extLst>
              <a:ext uri="{FF2B5EF4-FFF2-40B4-BE49-F238E27FC236}">
                <a16:creationId xmlns:a16="http://schemas.microsoft.com/office/drawing/2014/main" id="{B2DCEFA1-CDD3-4BEC-8A3A-A71C8066EB24}"/>
              </a:ext>
            </a:extLst>
          </p:cNvPr>
          <p:cNvSpPr txBox="1"/>
          <p:nvPr/>
        </p:nvSpPr>
        <p:spPr>
          <a:xfrm>
            <a:off x="4857734" y="4663216"/>
            <a:ext cx="2666494" cy="35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100" dirty="0" err="1"/>
              <a:t>Segmented</a:t>
            </a:r>
            <a:r>
              <a:rPr lang="it-IT" sz="1100" dirty="0"/>
              <a:t> image of the </a:t>
            </a:r>
            <a:r>
              <a:rPr lang="it-IT" sz="1100" dirty="0" err="1"/>
              <a:t>subject’s</a:t>
            </a:r>
            <a:r>
              <a:rPr lang="it-IT" sz="1100" dirty="0"/>
              <a:t> </a:t>
            </a:r>
            <a:r>
              <a:rPr lang="it-IT" sz="1100" dirty="0" err="1"/>
              <a:t>skin</a:t>
            </a:r>
            <a:r>
              <a:rPr lang="it-IT" sz="1100" dirty="0"/>
              <a:t> </a:t>
            </a:r>
            <a:endParaRPr sz="11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12883" y="844683"/>
            <a:ext cx="1621457" cy="132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00812" y="1116163"/>
            <a:ext cx="2331488" cy="101849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A1A0A5AC-C33B-4571-8E8F-E5D94E8B628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4</a:t>
            </a:fld>
            <a:endParaRPr lang="it-IT"/>
          </a:p>
        </p:txBody>
      </p: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9A85D7FC-CC9E-4464-AC12-30EDEB192524}"/>
              </a:ext>
            </a:extLst>
          </p:cNvPr>
          <p:cNvCxnSpPr>
            <a:cxnSpLocks/>
          </p:cNvCxnSpPr>
          <p:nvPr/>
        </p:nvCxnSpPr>
        <p:spPr>
          <a:xfrm>
            <a:off x="0" y="707230"/>
            <a:ext cx="9144000" cy="0"/>
          </a:xfrm>
          <a:prstGeom prst="line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</a:ln>
          <a:effectLst>
            <a:glow rad="12700">
              <a:schemeClr val="accent1">
                <a:alpha val="97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oogle Shape;60;p14">
            <a:extLst>
              <a:ext uri="{FF2B5EF4-FFF2-40B4-BE49-F238E27FC236}">
                <a16:creationId xmlns:a16="http://schemas.microsoft.com/office/drawing/2014/main" id="{610FBA45-A8FE-4AA3-A7FC-0BA72DA44AF2}"/>
              </a:ext>
            </a:extLst>
          </p:cNvPr>
          <p:cNvSpPr txBox="1">
            <a:spLocks/>
          </p:cNvSpPr>
          <p:nvPr/>
        </p:nvSpPr>
        <p:spPr>
          <a:xfrm>
            <a:off x="311700" y="107155"/>
            <a:ext cx="8520600" cy="6000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it-IT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Problem</a:t>
            </a:r>
            <a:r>
              <a:rPr lang="it-IT" sz="2400" dirty="0">
                <a:latin typeface="Consolas" panose="020B0609020204030204" pitchFamily="49" charset="0"/>
                <a:cs typeface="Consolas" panose="020B0609020204030204" pitchFamily="49" charset="0"/>
              </a:rPr>
              <a:t> Definition</a:t>
            </a:r>
          </a:p>
        </p:txBody>
      </p:sp>
      <p:pic>
        <p:nvPicPr>
          <p:cNvPr id="15" name="Google Shape;68;p15">
            <a:extLst>
              <a:ext uri="{FF2B5EF4-FFF2-40B4-BE49-F238E27FC236}">
                <a16:creationId xmlns:a16="http://schemas.microsoft.com/office/drawing/2014/main" id="{436A298A-44CF-4CAF-9F5F-821E4E5D5810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41533" y="2639869"/>
            <a:ext cx="1266926" cy="100232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</p:pic>
      <p:pic>
        <p:nvPicPr>
          <p:cNvPr id="16" name="Google Shape;69;p15">
            <a:extLst>
              <a:ext uri="{FF2B5EF4-FFF2-40B4-BE49-F238E27FC236}">
                <a16:creationId xmlns:a16="http://schemas.microsoft.com/office/drawing/2014/main" id="{151A5F75-B3D3-4A68-9D59-644997336F76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61192" y="2639870"/>
            <a:ext cx="1266926" cy="1002312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</p:pic>
      <p:pic>
        <p:nvPicPr>
          <p:cNvPr id="17" name="Google Shape;70;p15">
            <a:extLst>
              <a:ext uri="{FF2B5EF4-FFF2-40B4-BE49-F238E27FC236}">
                <a16:creationId xmlns:a16="http://schemas.microsoft.com/office/drawing/2014/main" id="{1ED46929-53A4-4FA6-AD32-DBF51E48123C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380851" y="2639869"/>
            <a:ext cx="1266926" cy="1002321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</p:pic>
      <p:pic>
        <p:nvPicPr>
          <p:cNvPr id="4" name="Immagine 3" descr="Immagine che contiene persona, uomo, interni, posando&#10;&#10;Descrizione generata automaticamente">
            <a:extLst>
              <a:ext uri="{FF2B5EF4-FFF2-40B4-BE49-F238E27FC236}">
                <a16:creationId xmlns:a16="http://schemas.microsoft.com/office/drawing/2014/main" id="{8503E6C5-9CA3-4AB1-914B-4137F3B3D92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62466" y="3692933"/>
            <a:ext cx="1225060" cy="1002322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pic>
        <p:nvPicPr>
          <p:cNvPr id="6" name="Immagine 5" descr="Immagine che contiene scuro&#10;&#10;Descrizione generata automaticamente">
            <a:extLst>
              <a:ext uri="{FF2B5EF4-FFF2-40B4-BE49-F238E27FC236}">
                <a16:creationId xmlns:a16="http://schemas.microsoft.com/office/drawing/2014/main" id="{D1CCBA6B-2A1A-4F2A-86D1-9D40FB44228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61192" y="3692933"/>
            <a:ext cx="1225060" cy="1002322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pic>
        <p:nvPicPr>
          <p:cNvPr id="8" name="Immagine 7" descr="Immagine che contiene oggetto da esterni, silhouette&#10;&#10;Descrizione generata automaticamente">
            <a:extLst>
              <a:ext uri="{FF2B5EF4-FFF2-40B4-BE49-F238E27FC236}">
                <a16:creationId xmlns:a16="http://schemas.microsoft.com/office/drawing/2014/main" id="{DA1A14C2-FA49-40EF-B04D-694DC8A55E1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80851" y="3692933"/>
            <a:ext cx="1225060" cy="1002322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sp>
        <p:nvSpPr>
          <p:cNvPr id="23" name="Google Shape;71;p15">
            <a:extLst>
              <a:ext uri="{FF2B5EF4-FFF2-40B4-BE49-F238E27FC236}">
                <a16:creationId xmlns:a16="http://schemas.microsoft.com/office/drawing/2014/main" id="{498A7FD8-478E-4002-91A9-6B547BE7327A}"/>
              </a:ext>
            </a:extLst>
          </p:cNvPr>
          <p:cNvSpPr txBox="1"/>
          <p:nvPr/>
        </p:nvSpPr>
        <p:spPr>
          <a:xfrm>
            <a:off x="4850461" y="4615552"/>
            <a:ext cx="1231664" cy="35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100" dirty="0" err="1"/>
              <a:t>Original</a:t>
            </a:r>
            <a:r>
              <a:rPr lang="it-IT" sz="1100" dirty="0"/>
              <a:t> image</a:t>
            </a:r>
            <a:endParaRPr sz="1100" dirty="0"/>
          </a:p>
        </p:txBody>
      </p:sp>
      <p:sp>
        <p:nvSpPr>
          <p:cNvPr id="24" name="Google Shape;72;p15">
            <a:extLst>
              <a:ext uri="{FF2B5EF4-FFF2-40B4-BE49-F238E27FC236}">
                <a16:creationId xmlns:a16="http://schemas.microsoft.com/office/drawing/2014/main" id="{A13CD7F8-E192-4B8E-978C-A647365F8535}"/>
              </a:ext>
            </a:extLst>
          </p:cNvPr>
          <p:cNvSpPr txBox="1"/>
          <p:nvPr/>
        </p:nvSpPr>
        <p:spPr>
          <a:xfrm>
            <a:off x="6012679" y="4615552"/>
            <a:ext cx="1231664" cy="35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100" dirty="0"/>
              <a:t>Ground truth</a:t>
            </a:r>
            <a:endParaRPr sz="1100" dirty="0"/>
          </a:p>
        </p:txBody>
      </p:sp>
      <p:sp>
        <p:nvSpPr>
          <p:cNvPr id="25" name="Google Shape;73;p15">
            <a:extLst>
              <a:ext uri="{FF2B5EF4-FFF2-40B4-BE49-F238E27FC236}">
                <a16:creationId xmlns:a16="http://schemas.microsoft.com/office/drawing/2014/main" id="{59B1430B-1B4A-45B9-8DED-41972B4E2BA3}"/>
              </a:ext>
            </a:extLst>
          </p:cNvPr>
          <p:cNvSpPr txBox="1"/>
          <p:nvPr/>
        </p:nvSpPr>
        <p:spPr>
          <a:xfrm>
            <a:off x="7292856" y="4622393"/>
            <a:ext cx="1231664" cy="35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100" dirty="0" err="1"/>
              <a:t>Prediction</a:t>
            </a:r>
            <a:endParaRPr sz="1100" dirty="0"/>
          </a:p>
        </p:txBody>
      </p:sp>
      <p:sp>
        <p:nvSpPr>
          <p:cNvPr id="32" name="Google Shape;83;p16">
            <a:extLst>
              <a:ext uri="{FF2B5EF4-FFF2-40B4-BE49-F238E27FC236}">
                <a16:creationId xmlns:a16="http://schemas.microsoft.com/office/drawing/2014/main" id="{482EFFDE-3BBC-49AA-BDF5-856B37068CD4}"/>
              </a:ext>
            </a:extLst>
          </p:cNvPr>
          <p:cNvSpPr txBox="1"/>
          <p:nvPr/>
        </p:nvSpPr>
        <p:spPr>
          <a:xfrm>
            <a:off x="3688841" y="2879431"/>
            <a:ext cx="1427253" cy="523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100" dirty="0"/>
              <a:t>Wood color </a:t>
            </a:r>
            <a:r>
              <a:rPr lang="it-IT" sz="1100" dirty="0" err="1"/>
              <a:t>is</a:t>
            </a:r>
            <a:endParaRPr lang="it-IT" sz="11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100" dirty="0" err="1"/>
              <a:t>similar</a:t>
            </a:r>
            <a:r>
              <a:rPr lang="it-IT" sz="1100" dirty="0"/>
              <a:t> to </a:t>
            </a:r>
            <a:r>
              <a:rPr lang="it-IT" sz="1100" dirty="0" err="1"/>
              <a:t>skin</a:t>
            </a:r>
            <a:endParaRPr sz="1100" dirty="0"/>
          </a:p>
        </p:txBody>
      </p:sp>
      <p:sp>
        <p:nvSpPr>
          <p:cNvPr id="33" name="Google Shape;83;p16">
            <a:extLst>
              <a:ext uri="{FF2B5EF4-FFF2-40B4-BE49-F238E27FC236}">
                <a16:creationId xmlns:a16="http://schemas.microsoft.com/office/drawing/2014/main" id="{0E4F3649-8031-49B3-9649-5F74D16A0D0B}"/>
              </a:ext>
            </a:extLst>
          </p:cNvPr>
          <p:cNvSpPr txBox="1"/>
          <p:nvPr/>
        </p:nvSpPr>
        <p:spPr>
          <a:xfrm>
            <a:off x="3496358" y="3898542"/>
            <a:ext cx="1427253" cy="523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100" dirty="0"/>
              <a:t>Lighting </a:t>
            </a:r>
            <a:r>
              <a:rPr lang="it-IT" sz="1100" dirty="0" err="1"/>
              <a:t>changes</a:t>
            </a:r>
            <a:endParaRPr lang="it-IT" sz="11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100" dirty="0" err="1"/>
              <a:t>skin</a:t>
            </a:r>
            <a:r>
              <a:rPr lang="it-IT" sz="1100" dirty="0"/>
              <a:t> </a:t>
            </a:r>
            <a:r>
              <a:rPr lang="it-IT" sz="1100" dirty="0" err="1"/>
              <a:t>appareance</a:t>
            </a:r>
            <a:endParaRPr sz="1100" dirty="0"/>
          </a:p>
        </p:txBody>
      </p:sp>
      <p:sp>
        <p:nvSpPr>
          <p:cNvPr id="29" name="Google Shape;79;p16">
            <a:extLst>
              <a:ext uri="{FF2B5EF4-FFF2-40B4-BE49-F238E27FC236}">
                <a16:creationId xmlns:a16="http://schemas.microsoft.com/office/drawing/2014/main" id="{A8021C5F-7B74-4556-AC1A-CD63EC140EB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691" y="844683"/>
            <a:ext cx="3019329" cy="41130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it-IT" sz="1600" dirty="0"/>
              <a:t>Applications</a:t>
            </a:r>
            <a:r>
              <a:rPr lang="it-IT" sz="1400" dirty="0"/>
              <a:t>:</a:t>
            </a:r>
            <a:endParaRPr lang="it" sz="14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it" sz="1400" b="1" dirty="0"/>
              <a:t>Facial Analysis </a:t>
            </a:r>
            <a:r>
              <a:rPr lang="it" sz="1400" dirty="0"/>
              <a:t>[1]</a:t>
            </a:r>
            <a:endParaRPr sz="14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it" sz="1400" dirty="0"/>
              <a:t>Gesture Analysis</a:t>
            </a:r>
            <a:endParaRPr sz="14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it" sz="1400" b="1" dirty="0"/>
              <a:t>Biomedical</a:t>
            </a:r>
            <a:r>
              <a:rPr lang="it" sz="1400" dirty="0"/>
              <a:t> [2]</a:t>
            </a:r>
            <a:endParaRPr sz="14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it" sz="1400" dirty="0"/>
              <a:t>Video Surveillance</a:t>
            </a:r>
            <a:endParaRPr sz="14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it" sz="1400" dirty="0"/>
              <a:t>Content Filter</a:t>
            </a:r>
            <a:endParaRPr sz="14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it" sz="1400" dirty="0"/>
              <a:t>Advertisement</a:t>
            </a:r>
          </a:p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it" sz="1400" dirty="0"/>
          </a:p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it" sz="1400" dirty="0"/>
          </a:p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it-IT" sz="1600" dirty="0" err="1"/>
              <a:t>Limitations</a:t>
            </a:r>
            <a:r>
              <a:rPr lang="it-IT" sz="1400" dirty="0"/>
              <a:t>:</a:t>
            </a:r>
            <a:br>
              <a:rPr lang="it-IT" sz="1400" dirty="0"/>
            </a:br>
            <a:r>
              <a:rPr lang="it-IT" sz="1400" dirty="0"/>
              <a:t>- </a:t>
            </a:r>
            <a:r>
              <a:rPr lang="it-IT" sz="1400" dirty="0" err="1"/>
              <a:t>Materials</a:t>
            </a:r>
            <a:r>
              <a:rPr lang="it-IT" sz="1400" dirty="0"/>
              <a:t> with </a:t>
            </a:r>
            <a:r>
              <a:rPr lang="it-IT" sz="1400" b="1" dirty="0" err="1"/>
              <a:t>skin</a:t>
            </a:r>
            <a:r>
              <a:rPr lang="it-IT" sz="1400" b="1" dirty="0"/>
              <a:t>-like colors</a:t>
            </a:r>
            <a:br>
              <a:rPr lang="it-IT" sz="1400" dirty="0"/>
            </a:br>
            <a:r>
              <a:rPr lang="it-IT" sz="1400" dirty="0"/>
              <a:t>- Wide range of </a:t>
            </a:r>
            <a:r>
              <a:rPr lang="it-IT" sz="1400" b="1" dirty="0" err="1"/>
              <a:t>skin</a:t>
            </a:r>
            <a:r>
              <a:rPr lang="it-IT" sz="1400" b="1" dirty="0"/>
              <a:t> </a:t>
            </a:r>
            <a:r>
              <a:rPr lang="it-IT" sz="1400" b="1" dirty="0" err="1"/>
              <a:t>tones</a:t>
            </a:r>
            <a:br>
              <a:rPr lang="it-IT" sz="1400" dirty="0"/>
            </a:br>
            <a:r>
              <a:rPr lang="it-IT" sz="1400" dirty="0"/>
              <a:t>- </a:t>
            </a:r>
            <a:r>
              <a:rPr lang="it-IT" sz="1400" b="1" dirty="0" err="1"/>
              <a:t>Illumination</a:t>
            </a:r>
            <a:endParaRPr lang="it-IT" sz="1400" b="1" dirty="0"/>
          </a:p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it-IT" sz="1400" dirty="0"/>
              <a:t>- </a:t>
            </a:r>
            <a:r>
              <a:rPr lang="it-IT" sz="1400" dirty="0" err="1"/>
              <a:t>Cameras</a:t>
            </a:r>
            <a:r>
              <a:rPr lang="it-IT" sz="1400" dirty="0"/>
              <a:t> color science</a:t>
            </a:r>
          </a:p>
        </p:txBody>
      </p:sp>
      <p:sp>
        <p:nvSpPr>
          <p:cNvPr id="30" name="Google Shape;82;p16">
            <a:extLst>
              <a:ext uri="{FF2B5EF4-FFF2-40B4-BE49-F238E27FC236}">
                <a16:creationId xmlns:a16="http://schemas.microsoft.com/office/drawing/2014/main" id="{A5465E29-A6AB-43E5-9148-2F028B5C318E}"/>
              </a:ext>
            </a:extLst>
          </p:cNvPr>
          <p:cNvSpPr txBox="1"/>
          <p:nvPr/>
        </p:nvSpPr>
        <p:spPr>
          <a:xfrm>
            <a:off x="6438088" y="2109128"/>
            <a:ext cx="2583070" cy="35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 dirty="0"/>
              <a:t>Do et al. 2014 [2]</a:t>
            </a:r>
            <a:endParaRPr sz="1100" dirty="0"/>
          </a:p>
        </p:txBody>
      </p:sp>
      <p:sp>
        <p:nvSpPr>
          <p:cNvPr id="31" name="Google Shape;83;p16">
            <a:extLst>
              <a:ext uri="{FF2B5EF4-FFF2-40B4-BE49-F238E27FC236}">
                <a16:creationId xmlns:a16="http://schemas.microsoft.com/office/drawing/2014/main" id="{92B6DAC1-1319-4E5F-90A1-3CEB192A0218}"/>
              </a:ext>
            </a:extLst>
          </p:cNvPr>
          <p:cNvSpPr txBox="1"/>
          <p:nvPr/>
        </p:nvSpPr>
        <p:spPr>
          <a:xfrm>
            <a:off x="4034768" y="2088385"/>
            <a:ext cx="2512500" cy="35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 dirty="0"/>
              <a:t>Ramirez et al. 2014 [1]</a:t>
            </a:r>
            <a:endParaRPr sz="1100" dirty="0"/>
          </a:p>
        </p:txBody>
      </p:sp>
    </p:spTree>
    <p:extLst>
      <p:ext uri="{BB962C8B-B14F-4D97-AF65-F5344CB8AC3E}">
        <p14:creationId xmlns:p14="http://schemas.microsoft.com/office/powerpoint/2010/main" val="20296651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1600" dirty="0"/>
              <a:t>Skin detection is a </a:t>
            </a:r>
            <a:r>
              <a:rPr lang="it" sz="1600" b="1" dirty="0"/>
              <a:t>binary classification problem</a:t>
            </a:r>
            <a:r>
              <a:rPr lang="it" sz="1600" dirty="0"/>
              <a:t>: the pixels of an image must be divided between skin and non-skin classes.</a:t>
            </a:r>
            <a:endParaRPr sz="1600"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1600" dirty="0"/>
              <a:t>One of several ways to categorize methods is to group them according to how the pixel classification is done.</a:t>
            </a:r>
            <a:endParaRPr sz="1600"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600" dirty="0"/>
          </a:p>
        </p:txBody>
      </p:sp>
      <p:pic>
        <p:nvPicPr>
          <p:cNvPr id="92" name="Google Shape;9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137" y="2775425"/>
            <a:ext cx="4626575" cy="215827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F97B2AB4-9A39-4616-A7F9-BA7609C01F8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5</a:t>
            </a:fld>
            <a:endParaRPr lang="it-IT"/>
          </a:p>
        </p:txBody>
      </p: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299EC117-C01F-4182-82E2-A5908DCC588F}"/>
              </a:ext>
            </a:extLst>
          </p:cNvPr>
          <p:cNvCxnSpPr>
            <a:cxnSpLocks/>
          </p:cNvCxnSpPr>
          <p:nvPr/>
        </p:nvCxnSpPr>
        <p:spPr>
          <a:xfrm>
            <a:off x="0" y="707230"/>
            <a:ext cx="9144000" cy="0"/>
          </a:xfrm>
          <a:prstGeom prst="line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</a:ln>
          <a:effectLst>
            <a:glow rad="12700">
              <a:schemeClr val="accent1">
                <a:alpha val="97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Google Shape;60;p14">
            <a:extLst>
              <a:ext uri="{FF2B5EF4-FFF2-40B4-BE49-F238E27FC236}">
                <a16:creationId xmlns:a16="http://schemas.microsoft.com/office/drawing/2014/main" id="{2D6A3A52-65A5-4DBD-8248-499DCBD164DE}"/>
              </a:ext>
            </a:extLst>
          </p:cNvPr>
          <p:cNvSpPr txBox="1">
            <a:spLocks/>
          </p:cNvSpPr>
          <p:nvPr/>
        </p:nvSpPr>
        <p:spPr>
          <a:xfrm>
            <a:off x="311700" y="107155"/>
            <a:ext cx="8520600" cy="6000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it" sz="2400" dirty="0">
                <a:latin typeface="Consolas" panose="020B0609020204030204" pitchFamily="49" charset="0"/>
                <a:cs typeface="Consolas" panose="020B0609020204030204" pitchFamily="49" charset="0"/>
              </a:rPr>
              <a:t>State of the </a:t>
            </a:r>
            <a:r>
              <a:rPr lang="it-IT" sz="2400" dirty="0"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it" sz="2400" dirty="0">
                <a:latin typeface="Consolas" panose="020B0609020204030204" pitchFamily="49" charset="0"/>
                <a:cs typeface="Consolas" panose="020B0609020204030204" pitchFamily="49" charset="0"/>
              </a:rPr>
              <a:t>rt</a:t>
            </a:r>
            <a:endParaRPr lang="it-IT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1600" dirty="0"/>
              <a:t>Skin detection is a </a:t>
            </a:r>
            <a:r>
              <a:rPr lang="it" sz="1600" b="1" dirty="0"/>
              <a:t>binary classification problem</a:t>
            </a:r>
            <a:r>
              <a:rPr lang="it" sz="1600" dirty="0"/>
              <a:t>: the pixels of an image must be divided between skin and non-skin classes.</a:t>
            </a:r>
            <a:endParaRPr sz="1600"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1600" dirty="0"/>
              <a:t>One of several ways to categorize methods is to group them according to how the pixel classification is done.</a:t>
            </a:r>
            <a:endParaRPr sz="1600"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600" dirty="0"/>
          </a:p>
        </p:txBody>
      </p:sp>
      <p:pic>
        <p:nvPicPr>
          <p:cNvPr id="99" name="Google Shape;9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137" y="2775425"/>
            <a:ext cx="4626575" cy="2158276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8"/>
          <p:cNvSpPr txBox="1"/>
          <p:nvPr/>
        </p:nvSpPr>
        <p:spPr>
          <a:xfrm>
            <a:off x="5756258" y="2546825"/>
            <a:ext cx="2716200" cy="17850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300" b="1" dirty="0" err="1"/>
              <a:t>Thresholding</a:t>
            </a:r>
            <a:r>
              <a:rPr lang="it-IT" sz="1300" dirty="0"/>
              <a:t> </a:t>
            </a:r>
            <a:r>
              <a:rPr lang="it-IT" sz="1300" dirty="0" err="1"/>
              <a:t>approaches</a:t>
            </a:r>
            <a:endParaRPr lang="it-IT" sz="1300" dirty="0"/>
          </a:p>
          <a:p>
            <a:pPr lvl="0"/>
            <a:r>
              <a:rPr lang="en-US" sz="1300" dirty="0"/>
              <a:t>use </a:t>
            </a:r>
            <a:r>
              <a:rPr lang="en-US" sz="1300" u="sng" dirty="0"/>
              <a:t>plain rules</a:t>
            </a:r>
            <a:r>
              <a:rPr lang="en-US" sz="1300" dirty="0"/>
              <a:t> to classify each pixel as either skin or non-skin.</a:t>
            </a:r>
          </a:p>
          <a:p>
            <a:pPr lvl="0"/>
            <a:endParaRPr lang="en-US" sz="1300" dirty="0"/>
          </a:p>
          <a:p>
            <a:pPr lvl="0"/>
            <a:r>
              <a:rPr lang="en-US" sz="1300" dirty="0"/>
              <a:t>Example:</a:t>
            </a:r>
          </a:p>
          <a:p>
            <a:r>
              <a:rPr lang="it-IT" sz="1300" dirty="0"/>
              <a:t>(</a:t>
            </a:r>
            <a:r>
              <a:rPr lang="it-IT" sz="1300" dirty="0" err="1"/>
              <a:t>Y,Cb,Cr</a:t>
            </a:r>
            <a:r>
              <a:rPr lang="it-IT" sz="1300" dirty="0"/>
              <a:t>) </a:t>
            </a:r>
            <a:r>
              <a:rPr lang="it-IT" sz="1300" dirty="0" err="1"/>
              <a:t>is</a:t>
            </a:r>
            <a:r>
              <a:rPr lang="it-IT" sz="1300" dirty="0"/>
              <a:t> a </a:t>
            </a:r>
            <a:r>
              <a:rPr lang="it-IT" sz="1300" dirty="0" err="1"/>
              <a:t>skin</a:t>
            </a:r>
            <a:r>
              <a:rPr lang="it-IT" sz="1300" dirty="0"/>
              <a:t> pixel </a:t>
            </a:r>
            <a:r>
              <a:rPr lang="it-IT" sz="1300" dirty="0" err="1"/>
              <a:t>if</a:t>
            </a:r>
            <a:endParaRPr lang="en-US" sz="1300" dirty="0"/>
          </a:p>
          <a:p>
            <a:r>
              <a:rPr lang="it-IT" sz="1300" dirty="0"/>
              <a:t>133&lt;=Cr&lt;=173</a:t>
            </a:r>
          </a:p>
          <a:p>
            <a:r>
              <a:rPr lang="it-IT" sz="1300" dirty="0"/>
              <a:t>77&lt;=Cb&lt;=127</a:t>
            </a:r>
            <a:endParaRPr lang="en-US" sz="1300" dirty="0"/>
          </a:p>
        </p:txBody>
      </p:sp>
      <p:sp>
        <p:nvSpPr>
          <p:cNvPr id="101" name="Google Shape;101;p18"/>
          <p:cNvSpPr/>
          <p:nvPr/>
        </p:nvSpPr>
        <p:spPr>
          <a:xfrm>
            <a:off x="4003800" y="2753075"/>
            <a:ext cx="1006500" cy="3033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1780A710-B80C-4431-9DAE-5C8B8CF202C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6</a:t>
            </a:fld>
            <a:endParaRPr lang="it-IT"/>
          </a:p>
        </p:txBody>
      </p: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C1CCF6DE-71E9-4481-B684-4AD018740370}"/>
              </a:ext>
            </a:extLst>
          </p:cNvPr>
          <p:cNvCxnSpPr>
            <a:cxnSpLocks/>
          </p:cNvCxnSpPr>
          <p:nvPr/>
        </p:nvCxnSpPr>
        <p:spPr>
          <a:xfrm>
            <a:off x="0" y="707230"/>
            <a:ext cx="9144000" cy="0"/>
          </a:xfrm>
          <a:prstGeom prst="line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</a:ln>
          <a:effectLst>
            <a:glow rad="12700">
              <a:schemeClr val="accent1">
                <a:alpha val="97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Google Shape;60;p14">
            <a:extLst>
              <a:ext uri="{FF2B5EF4-FFF2-40B4-BE49-F238E27FC236}">
                <a16:creationId xmlns:a16="http://schemas.microsoft.com/office/drawing/2014/main" id="{10A3C5D3-9A44-4602-A18E-786C0AD49421}"/>
              </a:ext>
            </a:extLst>
          </p:cNvPr>
          <p:cNvSpPr txBox="1">
            <a:spLocks/>
          </p:cNvSpPr>
          <p:nvPr/>
        </p:nvSpPr>
        <p:spPr>
          <a:xfrm>
            <a:off x="311700" y="107155"/>
            <a:ext cx="8520600" cy="6000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it" sz="2400" dirty="0">
                <a:latin typeface="Consolas" panose="020B0609020204030204" pitchFamily="49" charset="0"/>
                <a:cs typeface="Consolas" panose="020B0609020204030204" pitchFamily="49" charset="0"/>
              </a:rPr>
              <a:t>State of the </a:t>
            </a:r>
            <a:r>
              <a:rPr lang="it-IT" sz="2400" dirty="0"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it" sz="2400" dirty="0">
                <a:latin typeface="Consolas" panose="020B0609020204030204" pitchFamily="49" charset="0"/>
                <a:cs typeface="Consolas" panose="020B0609020204030204" pitchFamily="49" charset="0"/>
              </a:rPr>
              <a:t>rt: </a:t>
            </a:r>
            <a:r>
              <a:rPr lang="it-IT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Thresholding</a:t>
            </a:r>
            <a:endParaRPr lang="it-IT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1600" dirty="0"/>
              <a:t>Skin detection is a </a:t>
            </a:r>
            <a:r>
              <a:rPr lang="it" sz="1600" b="1" dirty="0"/>
              <a:t>binary classification problem</a:t>
            </a:r>
            <a:r>
              <a:rPr lang="it" sz="1600" dirty="0"/>
              <a:t>: the pixels of an image must be divided between skin and non-skin classes.</a:t>
            </a:r>
            <a:endParaRPr sz="1600"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1600" dirty="0"/>
              <a:t>One of several ways to categorize methods is to group them according to how the pixel classification is done.</a:t>
            </a:r>
            <a:endParaRPr sz="1600"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600" dirty="0"/>
          </a:p>
        </p:txBody>
      </p:sp>
      <p:pic>
        <p:nvPicPr>
          <p:cNvPr id="108" name="Google Shape;10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137" y="2775425"/>
            <a:ext cx="4626575" cy="2158276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9"/>
          <p:cNvSpPr/>
          <p:nvPr/>
        </p:nvSpPr>
        <p:spPr>
          <a:xfrm>
            <a:off x="3996400" y="2997300"/>
            <a:ext cx="1006500" cy="3033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E9A536F8-AD0F-46CE-936B-8031224A810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7</a:t>
            </a:fld>
            <a:endParaRPr lang="it-IT"/>
          </a:p>
        </p:txBody>
      </p:sp>
      <p:sp>
        <p:nvSpPr>
          <p:cNvPr id="9" name="Google Shape;100;p18">
            <a:extLst>
              <a:ext uri="{FF2B5EF4-FFF2-40B4-BE49-F238E27FC236}">
                <a16:creationId xmlns:a16="http://schemas.microsoft.com/office/drawing/2014/main" id="{8013AD6A-B7AA-424B-9613-2B80EA35D736}"/>
              </a:ext>
            </a:extLst>
          </p:cNvPr>
          <p:cNvSpPr txBox="1"/>
          <p:nvPr/>
        </p:nvSpPr>
        <p:spPr>
          <a:xfrm>
            <a:off x="5756258" y="2546825"/>
            <a:ext cx="2716200" cy="11849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n-US" sz="1300" b="1" dirty="0"/>
              <a:t>Fuzzy logic</a:t>
            </a:r>
            <a:r>
              <a:rPr lang="en-US" sz="1300" dirty="0"/>
              <a:t> approaches</a:t>
            </a:r>
          </a:p>
          <a:p>
            <a:pPr lvl="0"/>
            <a:r>
              <a:rPr lang="en-US" sz="1300" dirty="0"/>
              <a:t>use a </a:t>
            </a:r>
            <a:r>
              <a:rPr lang="en-US" sz="1300" u="sng" dirty="0"/>
              <a:t>set of rules</a:t>
            </a:r>
            <a:r>
              <a:rPr lang="en-US" sz="1300" dirty="0"/>
              <a:t> to calculate a combined truth value between 0 and 1. The truth value drives the classification. </a:t>
            </a:r>
          </a:p>
        </p:txBody>
      </p:sp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A05CD465-01BC-47D0-9EA5-0F056764C1EA}"/>
              </a:ext>
            </a:extLst>
          </p:cNvPr>
          <p:cNvCxnSpPr>
            <a:cxnSpLocks/>
          </p:cNvCxnSpPr>
          <p:nvPr/>
        </p:nvCxnSpPr>
        <p:spPr>
          <a:xfrm>
            <a:off x="0" y="707230"/>
            <a:ext cx="9144000" cy="0"/>
          </a:xfrm>
          <a:prstGeom prst="line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</a:ln>
          <a:effectLst>
            <a:glow rad="12700">
              <a:schemeClr val="accent1">
                <a:alpha val="97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Google Shape;60;p14">
            <a:extLst>
              <a:ext uri="{FF2B5EF4-FFF2-40B4-BE49-F238E27FC236}">
                <a16:creationId xmlns:a16="http://schemas.microsoft.com/office/drawing/2014/main" id="{D1253ACD-96D5-4727-ADA2-49E27A810AE8}"/>
              </a:ext>
            </a:extLst>
          </p:cNvPr>
          <p:cNvSpPr txBox="1">
            <a:spLocks/>
          </p:cNvSpPr>
          <p:nvPr/>
        </p:nvSpPr>
        <p:spPr>
          <a:xfrm>
            <a:off x="311700" y="107155"/>
            <a:ext cx="8520600" cy="6000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it" sz="2400" dirty="0">
                <a:latin typeface="Consolas" panose="020B0609020204030204" pitchFamily="49" charset="0"/>
                <a:cs typeface="Consolas" panose="020B0609020204030204" pitchFamily="49" charset="0"/>
              </a:rPr>
              <a:t>State of the </a:t>
            </a:r>
            <a:r>
              <a:rPr lang="it-IT" sz="2400" dirty="0"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it" sz="2400" dirty="0">
                <a:latin typeface="Consolas" panose="020B0609020204030204" pitchFamily="49" charset="0"/>
                <a:cs typeface="Consolas" panose="020B0609020204030204" pitchFamily="49" charset="0"/>
              </a:rPr>
              <a:t>rt: </a:t>
            </a:r>
            <a:r>
              <a:rPr lang="it-IT" sz="2400" dirty="0">
                <a:latin typeface="Consolas" panose="020B0609020204030204" pitchFamily="49" charset="0"/>
                <a:cs typeface="Consolas" panose="020B0609020204030204" pitchFamily="49" charset="0"/>
              </a:rPr>
              <a:t>Fuzzy </a:t>
            </a:r>
            <a:r>
              <a:rPr lang="it-IT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Logic</a:t>
            </a:r>
            <a:endParaRPr lang="it-IT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137" y="2775425"/>
            <a:ext cx="4626575" cy="2158276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1600" dirty="0"/>
              <a:t>Skin detection is a </a:t>
            </a:r>
            <a:r>
              <a:rPr lang="it" sz="1600" b="1" dirty="0"/>
              <a:t>binary classification problem</a:t>
            </a:r>
            <a:r>
              <a:rPr lang="it" sz="1600" dirty="0"/>
              <a:t>: the pixels of an image must be divided between skin and non-skin classes.</a:t>
            </a:r>
            <a:endParaRPr sz="1600"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1600" dirty="0"/>
              <a:t>One of several ways to categorize methods is to group them according to how the pixel classification is done.</a:t>
            </a:r>
            <a:endParaRPr sz="1600"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600" dirty="0"/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E9A536F8-AD0F-46CE-936B-8031224A810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8</a:t>
            </a:fld>
            <a:endParaRPr lang="it-IT"/>
          </a:p>
        </p:txBody>
      </p:sp>
      <p:sp>
        <p:nvSpPr>
          <p:cNvPr id="10" name="Google Shape;110;p19">
            <a:extLst>
              <a:ext uri="{FF2B5EF4-FFF2-40B4-BE49-F238E27FC236}">
                <a16:creationId xmlns:a16="http://schemas.microsoft.com/office/drawing/2014/main" id="{488F1808-B726-46E7-9FBA-716AF63282D9}"/>
              </a:ext>
            </a:extLst>
          </p:cNvPr>
          <p:cNvSpPr/>
          <p:nvPr/>
        </p:nvSpPr>
        <p:spPr>
          <a:xfrm>
            <a:off x="4033030" y="3510777"/>
            <a:ext cx="1006500" cy="3033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00;p18">
            <a:extLst>
              <a:ext uri="{FF2B5EF4-FFF2-40B4-BE49-F238E27FC236}">
                <a16:creationId xmlns:a16="http://schemas.microsoft.com/office/drawing/2014/main" id="{BCE33F96-51D9-4F2C-A6CB-A9441DFD813B}"/>
              </a:ext>
            </a:extLst>
          </p:cNvPr>
          <p:cNvSpPr txBox="1"/>
          <p:nvPr/>
        </p:nvSpPr>
        <p:spPr>
          <a:xfrm>
            <a:off x="5756258" y="2546825"/>
            <a:ext cx="2716200" cy="11849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n-US" sz="1300" b="1" dirty="0"/>
              <a:t>Deep learning </a:t>
            </a:r>
            <a:r>
              <a:rPr lang="en-US" sz="1300" dirty="0"/>
              <a:t>approaches</a:t>
            </a:r>
          </a:p>
          <a:p>
            <a:pPr lvl="0"/>
            <a:r>
              <a:rPr lang="en-US" sz="1300" dirty="0"/>
              <a:t>use training data to crate a</a:t>
            </a:r>
            <a:br>
              <a:rPr lang="en-US" sz="1300" dirty="0"/>
            </a:br>
            <a:r>
              <a:rPr lang="en-US" sz="1300" u="sng" dirty="0"/>
              <a:t>Neural Network model</a:t>
            </a:r>
            <a:r>
              <a:rPr lang="en-US" sz="1300" dirty="0"/>
              <a:t> which is then used to perform classification.</a:t>
            </a:r>
          </a:p>
        </p:txBody>
      </p: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20B4AB00-EFC5-4D80-AA00-D56724EEA509}"/>
              </a:ext>
            </a:extLst>
          </p:cNvPr>
          <p:cNvCxnSpPr>
            <a:cxnSpLocks/>
          </p:cNvCxnSpPr>
          <p:nvPr/>
        </p:nvCxnSpPr>
        <p:spPr>
          <a:xfrm>
            <a:off x="0" y="707230"/>
            <a:ext cx="9144000" cy="0"/>
          </a:xfrm>
          <a:prstGeom prst="line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</a:ln>
          <a:effectLst>
            <a:glow rad="12700">
              <a:schemeClr val="accent1">
                <a:alpha val="97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Google Shape;60;p14">
            <a:extLst>
              <a:ext uri="{FF2B5EF4-FFF2-40B4-BE49-F238E27FC236}">
                <a16:creationId xmlns:a16="http://schemas.microsoft.com/office/drawing/2014/main" id="{AF0F6E98-EB58-4F5F-89A5-171C6AD9BF83}"/>
              </a:ext>
            </a:extLst>
          </p:cNvPr>
          <p:cNvSpPr txBox="1">
            <a:spLocks/>
          </p:cNvSpPr>
          <p:nvPr/>
        </p:nvSpPr>
        <p:spPr>
          <a:xfrm>
            <a:off x="311700" y="107155"/>
            <a:ext cx="8520600" cy="6000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it" sz="2400" dirty="0">
                <a:latin typeface="Consolas" panose="020B0609020204030204" pitchFamily="49" charset="0"/>
                <a:cs typeface="Consolas" panose="020B0609020204030204" pitchFamily="49" charset="0"/>
              </a:rPr>
              <a:t>State of the </a:t>
            </a:r>
            <a:r>
              <a:rPr lang="it-IT" sz="2400" dirty="0"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it" sz="2400" dirty="0">
                <a:latin typeface="Consolas" panose="020B0609020204030204" pitchFamily="49" charset="0"/>
                <a:cs typeface="Consolas" panose="020B0609020204030204" pitchFamily="49" charset="0"/>
              </a:rPr>
              <a:t>rt: </a:t>
            </a:r>
            <a:r>
              <a:rPr lang="it-IT" sz="2400" dirty="0">
                <a:latin typeface="Consolas" panose="020B0609020204030204" pitchFamily="49" charset="0"/>
                <a:cs typeface="Consolas" panose="020B0609020204030204" pitchFamily="49" charset="0"/>
              </a:rPr>
              <a:t>Deep Learning</a:t>
            </a:r>
          </a:p>
        </p:txBody>
      </p:sp>
    </p:spTree>
    <p:extLst>
      <p:ext uri="{BB962C8B-B14F-4D97-AF65-F5344CB8AC3E}">
        <p14:creationId xmlns:p14="http://schemas.microsoft.com/office/powerpoint/2010/main" val="4525572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137" y="2775425"/>
            <a:ext cx="4626575" cy="2158276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1600" dirty="0"/>
              <a:t>Skin detection is a </a:t>
            </a:r>
            <a:r>
              <a:rPr lang="it" sz="1600" b="1" dirty="0"/>
              <a:t>binary classification problem</a:t>
            </a:r>
            <a:r>
              <a:rPr lang="it" sz="1600" dirty="0"/>
              <a:t>: the pixels of an image must be divided between skin and non-skin classes.</a:t>
            </a:r>
            <a:endParaRPr sz="1600"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1600" dirty="0"/>
              <a:t>One of several ways to categorize methods is to group them according to how the pixel classification is done.</a:t>
            </a:r>
            <a:endParaRPr sz="1600"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600" dirty="0"/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E9A536F8-AD0F-46CE-936B-8031224A810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9</a:t>
            </a:fld>
            <a:endParaRPr lang="it-IT"/>
          </a:p>
        </p:txBody>
      </p:sp>
      <p:sp>
        <p:nvSpPr>
          <p:cNvPr id="10" name="Google Shape;110;p19">
            <a:extLst>
              <a:ext uri="{FF2B5EF4-FFF2-40B4-BE49-F238E27FC236}">
                <a16:creationId xmlns:a16="http://schemas.microsoft.com/office/drawing/2014/main" id="{488F1808-B726-46E7-9FBA-716AF63282D9}"/>
              </a:ext>
            </a:extLst>
          </p:cNvPr>
          <p:cNvSpPr/>
          <p:nvPr/>
        </p:nvSpPr>
        <p:spPr>
          <a:xfrm>
            <a:off x="4033030" y="3760809"/>
            <a:ext cx="1006500" cy="3033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00;p18">
            <a:extLst>
              <a:ext uri="{FF2B5EF4-FFF2-40B4-BE49-F238E27FC236}">
                <a16:creationId xmlns:a16="http://schemas.microsoft.com/office/drawing/2014/main" id="{BCE33F96-51D9-4F2C-A6CB-A9441DFD813B}"/>
              </a:ext>
            </a:extLst>
          </p:cNvPr>
          <p:cNvSpPr txBox="1"/>
          <p:nvPr/>
        </p:nvSpPr>
        <p:spPr>
          <a:xfrm>
            <a:off x="5756258" y="2546825"/>
            <a:ext cx="2716200" cy="11849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n-US" sz="1300" b="1" dirty="0"/>
              <a:t>Statistical </a:t>
            </a:r>
            <a:r>
              <a:rPr lang="en-US" sz="1300" dirty="0"/>
              <a:t>approaches use training data to crate a</a:t>
            </a:r>
            <a:br>
              <a:rPr lang="en-US" sz="1300" dirty="0"/>
            </a:br>
            <a:r>
              <a:rPr lang="en-US" sz="1300" u="sng" dirty="0"/>
              <a:t>statistical model</a:t>
            </a:r>
            <a:r>
              <a:rPr lang="en-US" sz="1300" dirty="0"/>
              <a:t> which is then used alongside probability calculus to perform classification.</a:t>
            </a:r>
          </a:p>
        </p:txBody>
      </p:sp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6232C117-9E75-447E-9A60-913BB148406E}"/>
              </a:ext>
            </a:extLst>
          </p:cNvPr>
          <p:cNvCxnSpPr>
            <a:cxnSpLocks/>
          </p:cNvCxnSpPr>
          <p:nvPr/>
        </p:nvCxnSpPr>
        <p:spPr>
          <a:xfrm>
            <a:off x="0" y="707230"/>
            <a:ext cx="9144000" cy="0"/>
          </a:xfrm>
          <a:prstGeom prst="line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</a:ln>
          <a:effectLst>
            <a:glow rad="12700">
              <a:schemeClr val="accent1">
                <a:alpha val="97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Google Shape;60;p14">
            <a:extLst>
              <a:ext uri="{FF2B5EF4-FFF2-40B4-BE49-F238E27FC236}">
                <a16:creationId xmlns:a16="http://schemas.microsoft.com/office/drawing/2014/main" id="{E1120F1E-4AF8-4709-B82E-84B9A8F471F6}"/>
              </a:ext>
            </a:extLst>
          </p:cNvPr>
          <p:cNvSpPr txBox="1">
            <a:spLocks/>
          </p:cNvSpPr>
          <p:nvPr/>
        </p:nvSpPr>
        <p:spPr>
          <a:xfrm>
            <a:off x="311700" y="107155"/>
            <a:ext cx="8520600" cy="6000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it" sz="2400" dirty="0">
                <a:latin typeface="Consolas" panose="020B0609020204030204" pitchFamily="49" charset="0"/>
                <a:cs typeface="Consolas" panose="020B0609020204030204" pitchFamily="49" charset="0"/>
              </a:rPr>
              <a:t>State of the </a:t>
            </a:r>
            <a:r>
              <a:rPr lang="it-IT" sz="2400" dirty="0"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it" sz="2400" dirty="0">
                <a:latin typeface="Consolas" panose="020B0609020204030204" pitchFamily="49" charset="0"/>
                <a:cs typeface="Consolas" panose="020B0609020204030204" pitchFamily="49" charset="0"/>
              </a:rPr>
              <a:t>rt: </a:t>
            </a:r>
            <a:r>
              <a:rPr lang="it-IT" sz="2400" dirty="0">
                <a:latin typeface="Consolas" panose="020B0609020204030204" pitchFamily="49" charset="0"/>
                <a:cs typeface="Consolas" panose="020B0609020204030204" pitchFamily="49" charset="0"/>
              </a:rPr>
              <a:t>Statistical</a:t>
            </a:r>
          </a:p>
        </p:txBody>
      </p:sp>
    </p:spTree>
    <p:extLst>
      <p:ext uri="{BB962C8B-B14F-4D97-AF65-F5344CB8AC3E}">
        <p14:creationId xmlns:p14="http://schemas.microsoft.com/office/powerpoint/2010/main" val="587655116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608</TotalTime>
  <Words>2396</Words>
  <Application>Microsoft Office PowerPoint</Application>
  <PresentationFormat>Presentazione su schermo (16:9)</PresentationFormat>
  <Paragraphs>200</Paragraphs>
  <Slides>25</Slides>
  <Notes>23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2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25</vt:i4>
      </vt:variant>
    </vt:vector>
  </HeadingPairs>
  <TitlesOfParts>
    <vt:vector size="28" baseType="lpstr">
      <vt:lpstr>Arial</vt:lpstr>
      <vt:lpstr>Consolas</vt:lpstr>
      <vt:lpstr>Simple Light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Human skin detection in color images</dc:title>
  <cp:lastModifiedBy>Michele</cp:lastModifiedBy>
  <cp:revision>124</cp:revision>
  <dcterms:modified xsi:type="dcterms:W3CDTF">2021-07-26T22:12:53Z</dcterms:modified>
</cp:coreProperties>
</file>